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8" r:id="rId2"/>
    <p:sldId id="268" r:id="rId3"/>
    <p:sldId id="259" r:id="rId4"/>
    <p:sldId id="260" r:id="rId5"/>
    <p:sldId id="261" r:id="rId6"/>
    <p:sldId id="262" r:id="rId7"/>
    <p:sldId id="263" r:id="rId8"/>
    <p:sldId id="264" r:id="rId9"/>
    <p:sldId id="270" r:id="rId10"/>
    <p:sldId id="265" r:id="rId11"/>
    <p:sldId id="266" r:id="rId12"/>
    <p:sldId id="257" r:id="rId13"/>
    <p:sldId id="311" r:id="rId14"/>
    <p:sldId id="335" r:id="rId15"/>
    <p:sldId id="312" r:id="rId16"/>
    <p:sldId id="336" r:id="rId17"/>
    <p:sldId id="313" r:id="rId18"/>
    <p:sldId id="314" r:id="rId19"/>
    <p:sldId id="275" r:id="rId20"/>
    <p:sldId id="293" r:id="rId21"/>
    <p:sldId id="277" r:id="rId22"/>
    <p:sldId id="291" r:id="rId23"/>
    <p:sldId id="296" r:id="rId24"/>
    <p:sldId id="297" r:id="rId25"/>
    <p:sldId id="282" r:id="rId26"/>
    <p:sldId id="315" r:id="rId27"/>
    <p:sldId id="283" r:id="rId28"/>
    <p:sldId id="316" r:id="rId29"/>
    <p:sldId id="298" r:id="rId30"/>
    <p:sldId id="284" r:id="rId31"/>
    <p:sldId id="287" r:id="rId32"/>
    <p:sldId id="278" r:id="rId33"/>
    <p:sldId id="292" r:id="rId34"/>
    <p:sldId id="285" r:id="rId35"/>
    <p:sldId id="286" r:id="rId36"/>
    <p:sldId id="288" r:id="rId37"/>
    <p:sldId id="279" r:id="rId38"/>
    <p:sldId id="317" r:id="rId39"/>
    <p:sldId id="318" r:id="rId40"/>
    <p:sldId id="319" r:id="rId41"/>
    <p:sldId id="307" r:id="rId42"/>
    <p:sldId id="308" r:id="rId43"/>
    <p:sldId id="320" r:id="rId44"/>
    <p:sldId id="309" r:id="rId45"/>
    <p:sldId id="306" r:id="rId46"/>
    <p:sldId id="280" r:id="rId47"/>
    <p:sldId id="342" r:id="rId48"/>
    <p:sldId id="281" r:id="rId49"/>
    <p:sldId id="343" r:id="rId50"/>
    <p:sldId id="344" r:id="rId51"/>
    <p:sldId id="345" r:id="rId52"/>
    <p:sldId id="290" r:id="rId53"/>
    <p:sldId id="294" r:id="rId54"/>
    <p:sldId id="334" r:id="rId55"/>
    <p:sldId id="256" r:id="rId56"/>
    <p:sldId id="302" r:id="rId57"/>
    <p:sldId id="329" r:id="rId58"/>
    <p:sldId id="330" r:id="rId59"/>
    <p:sldId id="301" r:id="rId60"/>
    <p:sldId id="346" r:id="rId61"/>
    <p:sldId id="324" r:id="rId62"/>
    <p:sldId id="304" r:id="rId63"/>
    <p:sldId id="303" r:id="rId64"/>
    <p:sldId id="331" r:id="rId65"/>
    <p:sldId id="333" r:id="rId66"/>
    <p:sldId id="332" r:id="rId67"/>
    <p:sldId id="295" r:id="rId68"/>
    <p:sldId id="321" r:id="rId69"/>
    <p:sldId id="338" r:id="rId70"/>
    <p:sldId id="339" r:id="rId71"/>
    <p:sldId id="340" r:id="rId72"/>
    <p:sldId id="337" r:id="rId73"/>
    <p:sldId id="341" r:id="rId74"/>
    <p:sldId id="323" r:id="rId75"/>
    <p:sldId id="322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A87"/>
    <a:srgbClr val="0086EE"/>
    <a:srgbClr val="492C5D"/>
    <a:srgbClr val="4C0819"/>
    <a:srgbClr val="649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72" autoAdjust="0"/>
  </p:normalViewPr>
  <p:slideViewPr>
    <p:cSldViewPr snapToGrid="0" snapToObjects="1">
      <p:cViewPr>
        <p:scale>
          <a:sx n="200" d="100"/>
          <a:sy n="200" d="100"/>
        </p:scale>
        <p:origin x="-80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F1C75-E838-CE44-8355-7A486651804F}" type="datetimeFigureOut">
              <a:rPr lang="en-US" smtClean="0"/>
              <a:t>2/20/15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2DC5B-8A95-BD4B-B460-41C7DACA6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74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8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15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39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90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957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37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6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669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09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59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8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1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928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68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41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105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78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37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98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9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349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984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1432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79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7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14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391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74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740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74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4251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740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740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740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79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87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92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32DC5B-8A95-BD4B-B460-41C7DACA68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3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6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6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57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14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1212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5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7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09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08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6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5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6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158D4-3CC7-D346-9342-F779767BEDDD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137F7-6AF6-C144-AC48-A9A630FC2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1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emf"/><Relationship Id="rId12" Type="http://schemas.openxmlformats.org/officeDocument/2006/relationships/image" Target="../media/image20.emf"/><Relationship Id="rId13" Type="http://schemas.openxmlformats.org/officeDocument/2006/relationships/image" Target="../media/image21.emf"/><Relationship Id="rId14" Type="http://schemas.openxmlformats.org/officeDocument/2006/relationships/image" Target="../media/image22.emf"/><Relationship Id="rId15" Type="http://schemas.openxmlformats.org/officeDocument/2006/relationships/image" Target="../media/image23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emf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6.jpg"/><Relationship Id="rId7" Type="http://schemas.openxmlformats.org/officeDocument/2006/relationships/image" Target="../media/image39.jpg"/><Relationship Id="rId8" Type="http://schemas.openxmlformats.org/officeDocument/2006/relationships/image" Target="../media/image40.jpg"/><Relationship Id="rId9" Type="http://schemas.openxmlformats.org/officeDocument/2006/relationships/image" Target="../media/image41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9.jpg"/><Relationship Id="rId5" Type="http://schemas.openxmlformats.org/officeDocument/2006/relationships/image" Target="../media/image57.jpg"/><Relationship Id="rId6" Type="http://schemas.openxmlformats.org/officeDocument/2006/relationships/image" Target="../media/image58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71499" y="1181480"/>
            <a:ext cx="8001000" cy="1745892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venir Black"/>
                <a:cs typeface="Avenir Black"/>
              </a:rPr>
              <a:t>Establishing Your Core Values</a:t>
            </a:r>
            <a:endParaRPr lang="en-US" sz="6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4045" y="3289674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Some advice from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565" y="3788727"/>
            <a:ext cx="1080868" cy="11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2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cuzzi by Risto Kuulasma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4664"/>
            <a:ext cx="9144000" cy="6093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Risto</a:t>
            </a:r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Kuulasmaa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1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d Life Of Funny Guy by crises_c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108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crises_crs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62649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Justin McDowell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58117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98" y="774925"/>
            <a:ext cx="3530602" cy="35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1167333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launching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endParaRPr lang="en-US" sz="4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457200" y="1596882"/>
            <a:ext cx="1089460" cy="747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and</a:t>
            </a:r>
            <a:endParaRPr lang="en-US" sz="4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2873004" y="1040895"/>
            <a:ext cx="572401" cy="637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a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3298766" y="1047180"/>
            <a:ext cx="2378608" cy="637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website</a:t>
            </a:r>
            <a:endParaRPr lang="en-US" sz="4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1489945" y="1598395"/>
            <a:ext cx="2024753" cy="7461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nobody</a:t>
            </a:r>
            <a:endParaRPr lang="en-US" sz="4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3470689" y="1598393"/>
            <a:ext cx="3257051" cy="7461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complained</a:t>
            </a:r>
            <a:endParaRPr lang="en-US" sz="4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52795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Unmatched expectations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02616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Techulator-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575" y="0"/>
            <a:ext cx="36668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7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Core values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85837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Developer joke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56196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426381"/>
            <a:ext cx="9144000" cy="1717119"/>
          </a:xfrm>
          <a:prstGeom prst="rect">
            <a:avLst/>
          </a:prstGeom>
          <a:solidFill>
            <a:srgbClr val="492C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Communicate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15025"/>
            <a:ext cx="9144000" cy="1711355"/>
          </a:xfrm>
          <a:prstGeom prst="rect">
            <a:avLst/>
          </a:prstGeom>
          <a:solidFill>
            <a:srgbClr val="4C0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Demonstrate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9144000" cy="1715023"/>
          </a:xfrm>
          <a:prstGeom prst="rect">
            <a:avLst/>
          </a:prstGeom>
          <a:solidFill>
            <a:srgbClr val="6493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Determine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385242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CA 88A by John Schneid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8654"/>
            <a:ext cx="9147874" cy="10413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latin typeface="Avenir Light"/>
                <a:cs typeface="Avenir Light"/>
              </a:rPr>
              <a:t>Photo by John Schneider </a:t>
            </a:r>
            <a:endParaRPr lang="en-US" sz="8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125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Determine Your Core Values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795177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8000" dirty="0" smtClean="0">
                <a:solidFill>
                  <a:srgbClr val="FFFFFF"/>
                </a:solidFill>
                <a:latin typeface="Avenir Black"/>
                <a:cs typeface="Avenir Black"/>
              </a:rPr>
              <a:t>What will help you settle political battles?</a:t>
            </a:r>
            <a:endParaRPr lang="en-US" sz="8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82678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411" y="925681"/>
            <a:ext cx="4926432" cy="329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3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2363" y="4977034"/>
            <a:ext cx="7397703" cy="61185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Book"/>
                <a:cs typeface="Avenir Book"/>
              </a:rPr>
              <a:t>5apps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Aalto University</a:t>
            </a:r>
          </a:p>
          <a:p>
            <a:r>
              <a:rPr lang="en-US" sz="1000" dirty="0">
                <a:latin typeface="Avenir Book"/>
                <a:cs typeface="Avenir Book"/>
              </a:rPr>
              <a:t>Academia </a:t>
            </a:r>
            <a:r>
              <a:rPr lang="en-US" sz="1000" dirty="0" err="1">
                <a:latin typeface="Avenir Book"/>
                <a:cs typeface="Avenir Book"/>
              </a:rPr>
              <a:t>Sinica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ACCESS CO., LTD.</a:t>
            </a:r>
          </a:p>
          <a:p>
            <a:r>
              <a:rPr lang="en-US" sz="1000" dirty="0">
                <a:latin typeface="Avenir Book"/>
                <a:cs typeface="Avenir Book"/>
              </a:rPr>
              <a:t>Accessibility Foundation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ACORD Corporation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Adesis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Netlife</a:t>
            </a:r>
            <a:r>
              <a:rPr lang="en-US" sz="1000" dirty="0">
                <a:latin typeface="Avenir Book"/>
                <a:cs typeface="Avenir Book"/>
              </a:rPr>
              <a:t> S.L.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Adobe Systems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Afilias</a:t>
            </a:r>
            <a:r>
              <a:rPr lang="en-US" sz="1000" dirty="0">
                <a:latin typeface="Avenir Book"/>
                <a:cs typeface="Avenir Book"/>
              </a:rPr>
              <a:t> Limited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Agencia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para</a:t>
            </a:r>
            <a:r>
              <a:rPr lang="en-US" sz="1000" dirty="0">
                <a:latin typeface="Avenir Book"/>
                <a:cs typeface="Avenir Book"/>
              </a:rPr>
              <a:t> el </a:t>
            </a:r>
            <a:r>
              <a:rPr lang="en-US" sz="1000" dirty="0" err="1">
                <a:latin typeface="Avenir Book"/>
                <a:cs typeface="Avenir Book"/>
              </a:rPr>
              <a:t>Desarrollo</a:t>
            </a:r>
            <a:r>
              <a:rPr lang="en-US" sz="1000" dirty="0">
                <a:latin typeface="Avenir Book"/>
                <a:cs typeface="Avenir Book"/>
              </a:rPr>
              <a:t> del </a:t>
            </a:r>
            <a:r>
              <a:rPr lang="en-US" sz="1000" dirty="0" err="1">
                <a:latin typeface="Avenir Book"/>
                <a:cs typeface="Avenir Book"/>
              </a:rPr>
              <a:t>Gobierno</a:t>
            </a:r>
            <a:r>
              <a:rPr lang="en-US" sz="1000" dirty="0">
                <a:latin typeface="Avenir Book"/>
                <a:cs typeface="Avenir Book"/>
              </a:rPr>
              <a:t> de </a:t>
            </a:r>
            <a:r>
              <a:rPr lang="en-US" sz="1000" dirty="0" err="1">
                <a:latin typeface="Avenir Book"/>
                <a:cs typeface="Avenir Book"/>
              </a:rPr>
              <a:t>Gestion</a:t>
            </a:r>
            <a:r>
              <a:rPr lang="en-US" sz="1000" dirty="0">
                <a:latin typeface="Avenir Book"/>
                <a:cs typeface="Avenir Book"/>
              </a:rPr>
              <a:t> Electronica y la </a:t>
            </a:r>
            <a:r>
              <a:rPr lang="en-US" sz="1000" dirty="0" err="1">
                <a:latin typeface="Avenir Book"/>
                <a:cs typeface="Avenir Book"/>
              </a:rPr>
              <a:t>Sociedad</a:t>
            </a:r>
            <a:r>
              <a:rPr lang="en-US" sz="1000" dirty="0">
                <a:latin typeface="Avenir Book"/>
                <a:cs typeface="Avenir Book"/>
              </a:rPr>
              <a:t> de la </a:t>
            </a:r>
            <a:r>
              <a:rPr lang="en-US" sz="1000" dirty="0" err="1">
                <a:latin typeface="Avenir Book"/>
                <a:cs typeface="Avenir Book"/>
              </a:rPr>
              <a:t>Informacion</a:t>
            </a:r>
            <a:r>
              <a:rPr lang="en-US" sz="1000" dirty="0">
                <a:latin typeface="Avenir Book"/>
                <a:cs typeface="Avenir Book"/>
              </a:rPr>
              <a:t> y del </a:t>
            </a:r>
            <a:r>
              <a:rPr lang="en-US" sz="1000" dirty="0" err="1">
                <a:latin typeface="Avenir Book"/>
                <a:cs typeface="Avenir Book"/>
              </a:rPr>
              <a:t>Conocimiento</a:t>
            </a:r>
            <a:r>
              <a:rPr lang="en-US" sz="1000" dirty="0">
                <a:latin typeface="Avenir Book"/>
                <a:cs typeface="Avenir Book"/>
              </a:rPr>
              <a:t> (AGESIC)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Agenzia</a:t>
            </a:r>
            <a:r>
              <a:rPr lang="en-US" sz="1000" dirty="0">
                <a:latin typeface="Avenir Book"/>
                <a:cs typeface="Avenir Book"/>
              </a:rPr>
              <a:t> per </a:t>
            </a:r>
            <a:r>
              <a:rPr lang="en-US" sz="1000" dirty="0" err="1">
                <a:latin typeface="Avenir Book"/>
                <a:cs typeface="Avenir Book"/>
              </a:rPr>
              <a:t>l'Italia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Digitale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Akamai Technologies</a:t>
            </a:r>
          </a:p>
          <a:p>
            <a:r>
              <a:rPr lang="en-US" sz="1000" dirty="0">
                <a:latin typeface="Avenir Book"/>
                <a:cs typeface="Avenir Book"/>
              </a:rPr>
              <a:t>Alcatel-Lucent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Algebraix</a:t>
            </a:r>
            <a:r>
              <a:rPr lang="en-US" sz="1000" dirty="0">
                <a:latin typeface="Avenir Book"/>
                <a:cs typeface="Avenir Book"/>
              </a:rPr>
              <a:t> Data Corporation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Alibaba</a:t>
            </a:r>
            <a:r>
              <a:rPr lang="en-US" sz="1000" dirty="0">
                <a:latin typeface="Avenir Book"/>
                <a:cs typeface="Avenir Book"/>
              </a:rPr>
              <a:t> Group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Allerin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Altova</a:t>
            </a:r>
            <a:r>
              <a:rPr lang="en-US" sz="1000" dirty="0">
                <a:latin typeface="Avenir Book"/>
                <a:cs typeface="Avenir Book"/>
              </a:rPr>
              <a:t> GmbH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Antenna House, Inc.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ANy</a:t>
            </a:r>
            <a:r>
              <a:rPr lang="en-US" sz="1000" dirty="0">
                <a:latin typeface="Avenir Book"/>
                <a:cs typeface="Avenir Book"/>
              </a:rPr>
              <a:t> Media</a:t>
            </a:r>
          </a:p>
          <a:p>
            <a:r>
              <a:rPr lang="en-US" sz="1000" dirty="0">
                <a:latin typeface="Avenir Book"/>
                <a:cs typeface="Avenir Book"/>
              </a:rPr>
              <a:t>Apple, Inc.</a:t>
            </a:r>
          </a:p>
          <a:p>
            <a:r>
              <a:rPr lang="en-US" sz="1000" dirty="0">
                <a:latin typeface="Avenir Book"/>
                <a:cs typeface="Avenir Book"/>
              </a:rPr>
              <a:t>association </a:t>
            </a:r>
            <a:r>
              <a:rPr lang="en-US" sz="1000" dirty="0" err="1">
                <a:latin typeface="Avenir Book"/>
                <a:cs typeface="Avenir Book"/>
              </a:rPr>
              <a:t>BrailleNet</a:t>
            </a:r>
            <a:r>
              <a:rPr lang="en-US" sz="1000" dirty="0">
                <a:latin typeface="Avenir Book"/>
                <a:cs typeface="Avenir Book"/>
              </a:rPr>
              <a:t>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Association of Musical Electronics Industry (AMEI)</a:t>
            </a:r>
          </a:p>
          <a:p>
            <a:r>
              <a:rPr lang="en-US" sz="1000" dirty="0">
                <a:latin typeface="Avenir Book"/>
                <a:cs typeface="Avenir Book"/>
              </a:rPr>
              <a:t>Association of National Advertisers</a:t>
            </a:r>
          </a:p>
          <a:p>
            <a:r>
              <a:rPr lang="en-US" sz="1000" dirty="0">
                <a:latin typeface="Avenir Book"/>
                <a:cs typeface="Avenir Book"/>
              </a:rPr>
              <a:t>Astra Zeneca</a:t>
            </a:r>
          </a:p>
          <a:p>
            <a:r>
              <a:rPr lang="en-US" sz="1000" dirty="0">
                <a:latin typeface="Avenir Book"/>
                <a:cs typeface="Avenir Book"/>
              </a:rPr>
              <a:t>AT&amp;T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Atal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Behari</a:t>
            </a:r>
            <a:r>
              <a:rPr lang="en-US" sz="1000" dirty="0">
                <a:latin typeface="Avenir Book"/>
                <a:cs typeface="Avenir Book"/>
              </a:rPr>
              <a:t> Vajpayee - Indian Institute of Information Technology and Management, Gwalior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Audyx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Australian Bureau of Statistics</a:t>
            </a:r>
          </a:p>
          <a:p>
            <a:r>
              <a:rPr lang="en-US" sz="1000" dirty="0">
                <a:latin typeface="Avenir Book"/>
                <a:cs typeface="Avenir Book"/>
              </a:rPr>
              <a:t>Australian Government Information Management Office (AGIMO)</a:t>
            </a:r>
          </a:p>
          <a:p>
            <a:r>
              <a:rPr lang="en-US" sz="1000" dirty="0">
                <a:latin typeface="Avenir Book"/>
                <a:cs typeface="Avenir Book"/>
              </a:rPr>
              <a:t>Avaya Communications</a:t>
            </a:r>
          </a:p>
          <a:p>
            <a:r>
              <a:rPr lang="en-US" sz="1000" dirty="0" err="1">
                <a:latin typeface="Avenir Book"/>
                <a:cs typeface="Avenir Book"/>
              </a:rPr>
              <a:t>Ayuntamiento</a:t>
            </a:r>
            <a:r>
              <a:rPr lang="en-US" sz="1000" dirty="0">
                <a:latin typeface="Avenir Book"/>
                <a:cs typeface="Avenir Book"/>
              </a:rPr>
              <a:t> de Zaragoza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Baidu</a:t>
            </a:r>
            <a:r>
              <a:rPr lang="en-US" sz="1000" dirty="0">
                <a:latin typeface="Avenir Book"/>
                <a:cs typeface="Avenir Book"/>
              </a:rPr>
              <a:t>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BarrierBreak</a:t>
            </a:r>
            <a:r>
              <a:rPr lang="en-US" sz="1000" dirty="0">
                <a:latin typeface="Avenir Book"/>
                <a:cs typeface="Avenir Book"/>
              </a:rPr>
              <a:t> Technologies</a:t>
            </a:r>
          </a:p>
          <a:p>
            <a:r>
              <a:rPr lang="en-US" sz="1000" dirty="0">
                <a:latin typeface="Avenir Book"/>
                <a:cs typeface="Avenir Book"/>
              </a:rPr>
              <a:t>Base22</a:t>
            </a:r>
          </a:p>
          <a:p>
            <a:r>
              <a:rPr lang="en-US" sz="1000" dirty="0">
                <a:latin typeface="Avenir Book"/>
                <a:cs typeface="Avenir Book"/>
              </a:rPr>
              <a:t>Basque Government - </a:t>
            </a:r>
            <a:r>
              <a:rPr lang="en-US" sz="1000" dirty="0" err="1">
                <a:latin typeface="Avenir Book"/>
                <a:cs typeface="Avenir Book"/>
              </a:rPr>
              <a:t>Irekia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Beijing </a:t>
            </a:r>
            <a:r>
              <a:rPr lang="en-US" sz="1000" dirty="0" err="1">
                <a:latin typeface="Avenir Book"/>
                <a:cs typeface="Avenir Book"/>
              </a:rPr>
              <a:t>Leadtone</a:t>
            </a:r>
            <a:r>
              <a:rPr lang="en-US" sz="1000" dirty="0">
                <a:latin typeface="Avenir Book"/>
                <a:cs typeface="Avenir Book"/>
              </a:rPr>
              <a:t> Wireless Ltd.</a:t>
            </a:r>
          </a:p>
          <a:p>
            <a:r>
              <a:rPr lang="en-US" sz="1000" dirty="0">
                <a:latin typeface="Avenir Book"/>
                <a:cs typeface="Avenir Book"/>
              </a:rPr>
              <a:t>Beijing University of Technology</a:t>
            </a:r>
          </a:p>
          <a:p>
            <a:r>
              <a:rPr lang="en-US" sz="1000" dirty="0" err="1">
                <a:latin typeface="Avenir Book"/>
                <a:cs typeface="Avenir Book"/>
              </a:rPr>
              <a:t>Benetech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Beyond Perspective Solutions ltd</a:t>
            </a:r>
          </a:p>
          <a:p>
            <a:r>
              <a:rPr lang="en-US" sz="1000" dirty="0" err="1">
                <a:latin typeface="Avenir Book"/>
                <a:cs typeface="Avenir Book"/>
              </a:rPr>
              <a:t>Bistri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BlackBerry Limited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Bloomberg</a:t>
            </a:r>
          </a:p>
          <a:p>
            <a:r>
              <a:rPr lang="en-US" sz="1000" dirty="0">
                <a:latin typeface="Avenir Book"/>
                <a:cs typeface="Avenir Book"/>
              </a:rPr>
              <a:t>The Boeing Company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Book Industry Study Group</a:t>
            </a:r>
          </a:p>
          <a:p>
            <a:r>
              <a:rPr lang="en-US" sz="1000" dirty="0">
                <a:latin typeface="Avenir Book"/>
                <a:cs typeface="Avenir Book"/>
              </a:rPr>
              <a:t>British Broadcasting Corporation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BT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buildAR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Bundesverband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Digitale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Wirtschaft</a:t>
            </a:r>
            <a:r>
              <a:rPr lang="en-US" sz="1000" dirty="0">
                <a:latin typeface="Avenir Book"/>
                <a:cs typeface="Avenir Book"/>
              </a:rPr>
              <a:t> (BVDW) </a:t>
            </a:r>
            <a:r>
              <a:rPr lang="en-US" sz="1000" dirty="0" err="1">
                <a:latin typeface="Avenir Book"/>
                <a:cs typeface="Avenir Book"/>
              </a:rPr>
              <a:t>e.V</a:t>
            </a:r>
            <a:r>
              <a:rPr lang="en-US" sz="1000" dirty="0">
                <a:latin typeface="Avenir Book"/>
                <a:cs typeface="Avenir Book"/>
              </a:rPr>
              <a:t>.</a:t>
            </a:r>
          </a:p>
          <a:p>
            <a:r>
              <a:rPr lang="en-US" sz="1000" dirty="0">
                <a:latin typeface="Avenir Book"/>
                <a:cs typeface="Avenir Book"/>
              </a:rPr>
              <a:t>Business Directory UK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C-DAC</a:t>
            </a:r>
          </a:p>
          <a:p>
            <a:r>
              <a:rPr lang="en-US" sz="1000" dirty="0">
                <a:latin typeface="Avenir Book"/>
                <a:cs typeface="Avenir Book"/>
              </a:rPr>
              <a:t>CA Technologies</a:t>
            </a:r>
          </a:p>
          <a:p>
            <a:r>
              <a:rPr lang="en-US" sz="1000" dirty="0">
                <a:latin typeface="Avenir Book"/>
                <a:cs typeface="Avenir Book"/>
              </a:rPr>
              <a:t>Cable Television Laboratories </a:t>
            </a:r>
            <a:r>
              <a:rPr lang="en-US" sz="1000" dirty="0" err="1">
                <a:latin typeface="Avenir Book"/>
                <a:cs typeface="Avenir Book"/>
              </a:rPr>
              <a:t>Inc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Cambridge Semantics</a:t>
            </a:r>
          </a:p>
          <a:p>
            <a:r>
              <a:rPr lang="en-US" sz="1000" dirty="0">
                <a:latin typeface="Avenir Book"/>
                <a:cs typeface="Avenir Book"/>
              </a:rPr>
              <a:t>Canon, Inc.</a:t>
            </a:r>
          </a:p>
          <a:p>
            <a:r>
              <a:rPr lang="en-US" sz="1000" dirty="0">
                <a:latin typeface="Avenir Book"/>
                <a:cs typeface="Avenir Book"/>
              </a:rPr>
              <a:t>CANTON CONSULTING</a:t>
            </a:r>
          </a:p>
          <a:p>
            <a:r>
              <a:rPr lang="en-US" sz="1000" dirty="0">
                <a:latin typeface="Avenir Book"/>
                <a:cs typeface="Avenir Book"/>
              </a:rPr>
              <a:t>Center for Democracy and Technology</a:t>
            </a:r>
          </a:p>
          <a:p>
            <a:r>
              <a:rPr lang="en-US" sz="1000" dirty="0">
                <a:latin typeface="Avenir Book"/>
                <a:cs typeface="Avenir Book"/>
              </a:rPr>
              <a:t>Center for Informatics - Federal University of </a:t>
            </a:r>
            <a:r>
              <a:rPr lang="en-US" sz="1000" dirty="0" err="1">
                <a:latin typeface="Avenir Book"/>
                <a:cs typeface="Avenir Book"/>
              </a:rPr>
              <a:t>Pernambuco</a:t>
            </a:r>
            <a:r>
              <a:rPr lang="en-US" sz="1000" dirty="0">
                <a:latin typeface="Avenir Book"/>
                <a:cs typeface="Avenir Book"/>
              </a:rPr>
              <a:t>, </a:t>
            </a:r>
            <a:r>
              <a:rPr lang="en-US" sz="1000" dirty="0" err="1">
                <a:latin typeface="Avenir Book"/>
                <a:cs typeface="Avenir Book"/>
              </a:rPr>
              <a:t>CIn</a:t>
            </a:r>
            <a:r>
              <a:rPr lang="en-US" sz="1000" dirty="0">
                <a:latin typeface="Avenir Book"/>
                <a:cs typeface="Avenir Book"/>
              </a:rPr>
              <a:t>-UFPE</a:t>
            </a:r>
          </a:p>
          <a:p>
            <a:r>
              <a:rPr lang="en-US" sz="1000" dirty="0">
                <a:latin typeface="Avenir Book"/>
                <a:cs typeface="Avenir Book"/>
              </a:rPr>
              <a:t>CWI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Centro de </a:t>
            </a:r>
            <a:r>
              <a:rPr lang="en-US" sz="1000" dirty="0" err="1">
                <a:latin typeface="Avenir Book"/>
                <a:cs typeface="Avenir Book"/>
              </a:rPr>
              <a:t>Treinamento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iLearn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CERN</a:t>
            </a:r>
          </a:p>
          <a:p>
            <a:r>
              <a:rPr lang="en-US" sz="1000" dirty="0">
                <a:latin typeface="Avenir Book"/>
                <a:cs typeface="Avenir Book"/>
              </a:rPr>
              <a:t>CESG</a:t>
            </a:r>
          </a:p>
          <a:p>
            <a:r>
              <a:rPr lang="en-US" sz="1000" dirty="0" err="1">
                <a:latin typeface="Avenir Book"/>
                <a:cs typeface="Avenir Book"/>
              </a:rPr>
              <a:t>Chapell</a:t>
            </a:r>
            <a:r>
              <a:rPr lang="en-US" sz="1000" dirty="0">
                <a:latin typeface="Avenir Book"/>
                <a:cs typeface="Avenir Book"/>
              </a:rPr>
              <a:t> &amp; Associates</a:t>
            </a:r>
          </a:p>
          <a:p>
            <a:r>
              <a:rPr lang="en-US" sz="1000" dirty="0">
                <a:latin typeface="Avenir Book"/>
                <a:cs typeface="Avenir Book"/>
              </a:rPr>
              <a:t>China Electronics Standardization Institute</a:t>
            </a:r>
          </a:p>
          <a:p>
            <a:r>
              <a:rPr lang="en-US" sz="1000" dirty="0">
                <a:latin typeface="Avenir Book"/>
                <a:cs typeface="Avenir Book"/>
              </a:rPr>
              <a:t>China Mobile Communications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China Unicom</a:t>
            </a:r>
          </a:p>
          <a:p>
            <a:r>
              <a:rPr lang="en-US" sz="1000" dirty="0">
                <a:latin typeface="Avenir Book"/>
                <a:cs typeface="Avenir Book"/>
              </a:rPr>
              <a:t>Chinese Academy of Sciences</a:t>
            </a:r>
          </a:p>
          <a:p>
            <a:r>
              <a:rPr lang="en-US" sz="1000" dirty="0">
                <a:latin typeface="Avenir Book"/>
                <a:cs typeface="Avenir Book"/>
              </a:rPr>
              <a:t>Cisco</a:t>
            </a:r>
          </a:p>
          <a:p>
            <a:r>
              <a:rPr lang="en-US" sz="1000" dirty="0">
                <a:latin typeface="Avenir Book"/>
                <a:cs typeface="Avenir Book"/>
              </a:rPr>
              <a:t>Cleveland Clinic</a:t>
            </a:r>
          </a:p>
          <a:p>
            <a:r>
              <a:rPr lang="en-US" sz="1000" dirty="0">
                <a:latin typeface="Avenir Book"/>
                <a:cs typeface="Avenir Book"/>
              </a:rPr>
              <a:t>Clinical and Biomedical Computing Ltd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CNR--</a:t>
            </a:r>
            <a:r>
              <a:rPr lang="en-US" sz="1000" dirty="0" err="1">
                <a:latin typeface="Avenir Book"/>
                <a:cs typeface="Avenir Book"/>
              </a:rPr>
              <a:t>Consiglio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Nazionale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delle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Ricerche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Cocomore</a:t>
            </a:r>
            <a:r>
              <a:rPr lang="en-US" sz="1000" dirty="0">
                <a:latin typeface="Avenir Book"/>
                <a:cs typeface="Avenir Book"/>
              </a:rPr>
              <a:t> AG</a:t>
            </a:r>
          </a:p>
          <a:p>
            <a:r>
              <a:rPr lang="en-US" sz="1000" dirty="0" err="1">
                <a:latin typeface="Avenir Book"/>
                <a:cs typeface="Avenir Book"/>
              </a:rPr>
              <a:t>Cognitum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College of Computer and Software Engineering in Taiyuan University of Technology (TYUT)</a:t>
            </a:r>
          </a:p>
          <a:p>
            <a:r>
              <a:rPr lang="en-US" sz="1000" dirty="0">
                <a:latin typeface="Avenir Book"/>
                <a:cs typeface="Avenir Book"/>
              </a:rPr>
              <a:t>Comcast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Copyright Clearance Center</a:t>
            </a:r>
          </a:p>
          <a:p>
            <a:r>
              <a:rPr lang="en-US" sz="1000" dirty="0">
                <a:latin typeface="Avenir Book"/>
                <a:cs typeface="Avenir Book"/>
              </a:rPr>
              <a:t>CORVE</a:t>
            </a:r>
          </a:p>
          <a:p>
            <a:r>
              <a:rPr lang="en-US" sz="1000" dirty="0">
                <a:latin typeface="Avenir Book"/>
                <a:cs typeface="Avenir Book"/>
              </a:rPr>
              <a:t>Cox Communications, Inc.</a:t>
            </a:r>
          </a:p>
          <a:p>
            <a:r>
              <a:rPr lang="en-US" sz="1000" dirty="0">
                <a:latin typeface="Avenir Book"/>
                <a:cs typeface="Avenir Book"/>
              </a:rPr>
              <a:t>CSDN Media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CSIRO</a:t>
            </a:r>
          </a:p>
          <a:p>
            <a:r>
              <a:rPr lang="en-US" sz="1000" dirty="0">
                <a:latin typeface="Avenir Book"/>
                <a:cs typeface="Avenir Book"/>
              </a:rPr>
              <a:t>DAISY Consortium</a:t>
            </a:r>
          </a:p>
          <a:p>
            <a:r>
              <a:rPr lang="en-US" sz="1000" dirty="0" err="1">
                <a:latin typeface="Avenir Book"/>
                <a:cs typeface="Avenir Book"/>
              </a:rPr>
              <a:t>Daliworks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Data Recovery Software</a:t>
            </a:r>
          </a:p>
          <a:p>
            <a:r>
              <a:rPr lang="en-US" sz="1000" dirty="0" err="1">
                <a:latin typeface="Avenir Book"/>
                <a:cs typeface="Avenir Book"/>
              </a:rPr>
              <a:t>DaVinci</a:t>
            </a:r>
            <a:r>
              <a:rPr lang="en-US" sz="1000" dirty="0">
                <a:latin typeface="Avenir Book"/>
                <a:cs typeface="Avenir Book"/>
              </a:rPr>
              <a:t> Software Lab</a:t>
            </a:r>
          </a:p>
          <a:p>
            <a:r>
              <a:rPr lang="en-US" sz="1000" dirty="0">
                <a:latin typeface="Avenir Book"/>
                <a:cs typeface="Avenir Book"/>
              </a:rPr>
              <a:t>Defense Information Systems Agency (DISA)</a:t>
            </a:r>
          </a:p>
          <a:p>
            <a:r>
              <a:rPr lang="en-US" sz="1000" dirty="0">
                <a:latin typeface="Avenir Book"/>
                <a:cs typeface="Avenir Book"/>
              </a:rPr>
              <a:t>Dell Inc.</a:t>
            </a:r>
          </a:p>
          <a:p>
            <a:r>
              <a:rPr lang="en-US" sz="1000" dirty="0">
                <a:latin typeface="Avenir Book"/>
                <a:cs typeface="Avenir Book"/>
              </a:rPr>
              <a:t>Department of Informatics, PUC-Rio</a:t>
            </a:r>
          </a:p>
          <a:p>
            <a:r>
              <a:rPr lang="en-US" sz="1000" dirty="0">
                <a:latin typeface="Avenir Book"/>
                <a:cs typeface="Avenir Book"/>
              </a:rPr>
              <a:t>Department of Information Technology, Government of India</a:t>
            </a:r>
          </a:p>
          <a:p>
            <a:r>
              <a:rPr lang="en-US" sz="1000" dirty="0">
                <a:latin typeface="Avenir Book"/>
                <a:cs typeface="Avenir Book"/>
              </a:rPr>
              <a:t>Department of Internal Affairs, New Zealand Government</a:t>
            </a:r>
          </a:p>
          <a:p>
            <a:r>
              <a:rPr lang="en-US" sz="1000" dirty="0" err="1">
                <a:latin typeface="Avenir Book"/>
                <a:cs typeface="Avenir Book"/>
              </a:rPr>
              <a:t>Deque</a:t>
            </a:r>
            <a:r>
              <a:rPr lang="en-US" sz="1000" dirty="0">
                <a:latin typeface="Avenir Book"/>
                <a:cs typeface="Avenir Book"/>
              </a:rPr>
              <a:t> Systems, Inc.</a:t>
            </a:r>
          </a:p>
          <a:p>
            <a:r>
              <a:rPr lang="en-US" sz="1000" dirty="0">
                <a:latin typeface="Avenir Book"/>
                <a:cs typeface="Avenir Book"/>
              </a:rPr>
              <a:t>Deutsche </a:t>
            </a:r>
            <a:r>
              <a:rPr lang="en-US" sz="1000" dirty="0" err="1">
                <a:latin typeface="Avenir Book"/>
                <a:cs typeface="Avenir Book"/>
              </a:rPr>
              <a:t>Nationalbibliothek</a:t>
            </a:r>
            <a:r>
              <a:rPr lang="en-US" sz="1000" dirty="0">
                <a:latin typeface="Avenir Book"/>
                <a:cs typeface="Avenir Book"/>
              </a:rPr>
              <a:t> (DNB)</a:t>
            </a:r>
          </a:p>
          <a:p>
            <a:r>
              <a:rPr lang="en-US" sz="1000" dirty="0">
                <a:latin typeface="Avenir Book"/>
                <a:cs typeface="Avenir Book"/>
              </a:rPr>
              <a:t>Deutsche Telekom AG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DigiCert</a:t>
            </a:r>
            <a:r>
              <a:rPr lang="en-US" sz="1000" dirty="0">
                <a:latin typeface="Avenir Book"/>
                <a:cs typeface="Avenir Book"/>
              </a:rPr>
              <a:t> SSL Certificate Authority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Digital Bazaar</a:t>
            </a:r>
          </a:p>
          <a:p>
            <a:r>
              <a:rPr lang="en-US" sz="1000" dirty="0">
                <a:latin typeface="Avenir Book"/>
                <a:cs typeface="Avenir Book"/>
              </a:rPr>
              <a:t>Digital Heaven </a:t>
            </a:r>
            <a:r>
              <a:rPr lang="en-US" sz="1000" dirty="0" err="1">
                <a:latin typeface="Avenir Book"/>
                <a:cs typeface="Avenir Book"/>
              </a:rPr>
              <a:t>Information&amp;Technology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Co.,Ltd</a:t>
            </a:r>
            <a:r>
              <a:rPr lang="en-US" sz="1000" dirty="0">
                <a:latin typeface="Avenir Book"/>
                <a:cs typeface="Avenir Book"/>
              </a:rPr>
              <a:t>.</a:t>
            </a:r>
          </a:p>
          <a:p>
            <a:r>
              <a:rPr lang="en-US" sz="1000" dirty="0">
                <a:latin typeface="Avenir Book"/>
                <a:cs typeface="Avenir Book"/>
              </a:rPr>
              <a:t>Directorate of Information Technology, </a:t>
            </a:r>
            <a:r>
              <a:rPr lang="en-US" sz="1000" dirty="0" err="1">
                <a:latin typeface="Avenir Book"/>
                <a:cs typeface="Avenir Book"/>
              </a:rPr>
              <a:t>Govt</a:t>
            </a:r>
            <a:r>
              <a:rPr lang="en-US" sz="1000" dirty="0">
                <a:latin typeface="Avenir Book"/>
                <a:cs typeface="Avenir Book"/>
              </a:rPr>
              <a:t> of Maharashtra</a:t>
            </a:r>
          </a:p>
          <a:p>
            <a:r>
              <a:rPr lang="en-US" sz="1000" dirty="0">
                <a:latin typeface="Avenir Book"/>
                <a:cs typeface="Avenir Book"/>
              </a:rPr>
              <a:t>Disruptive Innovations</a:t>
            </a:r>
          </a:p>
          <a:p>
            <a:r>
              <a:rPr lang="en-US" sz="1000" dirty="0">
                <a:latin typeface="Avenir Book"/>
                <a:cs typeface="Avenir Book"/>
              </a:rPr>
              <a:t>Dolby Laboratories,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Dreamlab</a:t>
            </a:r>
            <a:r>
              <a:rPr lang="en-US" sz="1000" dirty="0">
                <a:latin typeface="Avenir Book"/>
                <a:cs typeface="Avenir Book"/>
              </a:rPr>
              <a:t> Technologies AG</a:t>
            </a:r>
          </a:p>
          <a:p>
            <a:r>
              <a:rPr lang="en-US" sz="1000" dirty="0" err="1">
                <a:latin typeface="Avenir Book"/>
                <a:cs typeface="Avenir Book"/>
              </a:rPr>
              <a:t>Dropbox</a:t>
            </a:r>
            <a:r>
              <a:rPr lang="en-US" sz="1000" dirty="0">
                <a:latin typeface="Avenir Book"/>
                <a:cs typeface="Avenir Book"/>
              </a:rPr>
              <a:t>, Inc.</a:t>
            </a:r>
          </a:p>
          <a:p>
            <a:r>
              <a:rPr lang="en-US" sz="1000" dirty="0">
                <a:latin typeface="Avenir Book"/>
                <a:cs typeface="Avenir Book"/>
              </a:rPr>
              <a:t>Dublin Core Metadata Initiative (DCMI)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dynaTrace</a:t>
            </a:r>
            <a:r>
              <a:rPr lang="en-US" sz="1000" dirty="0">
                <a:latin typeface="Avenir Book"/>
                <a:cs typeface="Avenir Book"/>
              </a:rPr>
              <a:t> software Inc.</a:t>
            </a:r>
          </a:p>
          <a:p>
            <a:r>
              <a:rPr lang="en-US" sz="1000" dirty="0">
                <a:latin typeface="Avenir Book"/>
                <a:cs typeface="Avenir Book"/>
              </a:rPr>
              <a:t>eBay</a:t>
            </a:r>
          </a:p>
          <a:p>
            <a:r>
              <a:rPr lang="en-US" sz="1000" dirty="0">
                <a:latin typeface="Avenir Book"/>
                <a:cs typeface="Avenir Book"/>
              </a:rPr>
              <a:t>ECN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Ecole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Mohammadia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d'Ingenieurs</a:t>
            </a:r>
            <a:r>
              <a:rPr lang="en-US" sz="1000" dirty="0">
                <a:latin typeface="Avenir Book"/>
                <a:cs typeface="Avenir Book"/>
              </a:rPr>
              <a:t> Rabat (EMI)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Ecole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Superieure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Polytechnique</a:t>
            </a:r>
            <a:r>
              <a:rPr lang="en-US" sz="1000" dirty="0">
                <a:latin typeface="Avenir Book"/>
                <a:cs typeface="Avenir Book"/>
              </a:rPr>
              <a:t> de Dakar</a:t>
            </a:r>
          </a:p>
          <a:p>
            <a:r>
              <a:rPr lang="en-US" sz="1000" dirty="0">
                <a:latin typeface="Avenir Book"/>
                <a:cs typeface="Avenir Book"/>
              </a:rPr>
              <a:t>Educational Testing Service</a:t>
            </a:r>
          </a:p>
          <a:p>
            <a:r>
              <a:rPr lang="en-US" sz="1000" dirty="0">
                <a:latin typeface="Avenir Book"/>
                <a:cs typeface="Avenir Book"/>
              </a:rPr>
              <a:t>Effective Measure</a:t>
            </a:r>
          </a:p>
          <a:p>
            <a:r>
              <a:rPr lang="en-US" sz="1000" dirty="0">
                <a:latin typeface="Avenir Book"/>
                <a:cs typeface="Avenir Book"/>
              </a:rPr>
              <a:t>Eindhoven University of Technology</a:t>
            </a:r>
          </a:p>
          <a:p>
            <a:r>
              <a:rPr lang="en-US" sz="1000" dirty="0">
                <a:latin typeface="Avenir Book"/>
                <a:cs typeface="Avenir Book"/>
              </a:rPr>
              <a:t>Electronic Frontier Foundation</a:t>
            </a:r>
          </a:p>
          <a:p>
            <a:r>
              <a:rPr lang="en-US" sz="1000" dirty="0">
                <a:latin typeface="Avenir Book"/>
                <a:cs typeface="Avenir Book"/>
              </a:rPr>
              <a:t>Electronics and Telecommunications Research Institute (ETRI)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EMC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ERICSSON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Espial Group Inc.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European Broadcasting Union (EBU-UER)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Everything.me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EVRYTHNG</a:t>
            </a:r>
          </a:p>
          <a:p>
            <a:r>
              <a:rPr lang="en-US" sz="1000" dirty="0" err="1">
                <a:latin typeface="Avenir Book"/>
                <a:cs typeface="Avenir Book"/>
              </a:rPr>
              <a:t>eXa</a:t>
            </a:r>
            <a:r>
              <a:rPr lang="en-US" sz="1000" dirty="0">
                <a:latin typeface="Avenir Book"/>
                <a:cs typeface="Avenir Book"/>
              </a:rPr>
              <a:t> - online</a:t>
            </a:r>
          </a:p>
          <a:p>
            <a:r>
              <a:rPr lang="en-US" sz="1000" dirty="0">
                <a:latin typeface="Avenir Book"/>
                <a:cs typeface="Avenir Book"/>
              </a:rPr>
              <a:t>Facebook</a:t>
            </a:r>
          </a:p>
          <a:p>
            <a:r>
              <a:rPr lang="en-US" sz="1000" dirty="0">
                <a:latin typeface="Avenir Book"/>
                <a:cs typeface="Avenir Book"/>
              </a:rPr>
              <a:t>Federal Reserve Bank of Minneapolis</a:t>
            </a:r>
          </a:p>
          <a:p>
            <a:r>
              <a:rPr lang="en-US" sz="1000" dirty="0" err="1">
                <a:latin typeface="Avenir Book"/>
                <a:cs typeface="Avenir Book"/>
              </a:rPr>
              <a:t>FinanzNachrichten.de</a:t>
            </a:r>
            <a:r>
              <a:rPr lang="en-US" sz="1000" dirty="0">
                <a:latin typeface="Avenir Book"/>
                <a:cs typeface="Avenir Book"/>
              </a:rPr>
              <a:t>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Forschungszentrum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Informatik</a:t>
            </a:r>
            <a:r>
              <a:rPr lang="en-US" sz="1000" dirty="0">
                <a:latin typeface="Avenir Book"/>
                <a:cs typeface="Avenir Book"/>
              </a:rPr>
              <a:t> (FZI)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Fotosearch</a:t>
            </a:r>
            <a:r>
              <a:rPr lang="en-US" sz="1000" dirty="0">
                <a:latin typeface="Avenir Book"/>
                <a:cs typeface="Avenir Book"/>
              </a:rPr>
              <a:t> Stock Photography and Footage</a:t>
            </a:r>
          </a:p>
          <a:p>
            <a:r>
              <a:rPr lang="en-US" sz="1000" dirty="0">
                <a:latin typeface="Avenir Book"/>
                <a:cs typeface="Avenir Book"/>
              </a:rPr>
              <a:t>Foundation for Research and Technology - Hellas(FORTH)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Fraunhofer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Gesellschaft</a:t>
            </a:r>
            <a:r>
              <a:rPr lang="en-US" sz="1000" dirty="0">
                <a:latin typeface="Avenir Book"/>
                <a:cs typeface="Avenir Book"/>
              </a:rPr>
              <a:t>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FSTC (Financial Services Technology Consortium)</a:t>
            </a:r>
          </a:p>
          <a:p>
            <a:r>
              <a:rPr lang="en-US" sz="1000" dirty="0">
                <a:latin typeface="Avenir Book"/>
                <a:cs typeface="Avenir Book"/>
              </a:rPr>
              <a:t>Fujitsu Limited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Fundacion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BiscayTIK</a:t>
            </a:r>
            <a:r>
              <a:rPr lang="en-US" sz="1000" dirty="0">
                <a:latin typeface="Avenir Book"/>
                <a:cs typeface="Avenir Book"/>
              </a:rPr>
              <a:t> - </a:t>
            </a:r>
            <a:r>
              <a:rPr lang="en-US" sz="1000" dirty="0" err="1">
                <a:latin typeface="Avenir Book"/>
                <a:cs typeface="Avenir Book"/>
              </a:rPr>
              <a:t>BiscayTIK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Fundazioa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Fundacion</a:t>
            </a:r>
            <a:r>
              <a:rPr lang="en-US" sz="1000" dirty="0">
                <a:latin typeface="Avenir Book"/>
                <a:cs typeface="Avenir Book"/>
              </a:rPr>
              <a:t> CTIC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Fundación</a:t>
            </a:r>
            <a:r>
              <a:rPr lang="en-US" sz="1000" dirty="0">
                <a:latin typeface="Avenir Book"/>
                <a:cs typeface="Avenir Book"/>
              </a:rPr>
              <a:t> ONCE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Future Technology Laboratories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Gemalto</a:t>
            </a:r>
            <a:r>
              <a:rPr lang="en-US" sz="1000" dirty="0">
                <a:latin typeface="Avenir Book"/>
                <a:cs typeface="Avenir Book"/>
              </a:rPr>
              <a:t> SA</a:t>
            </a:r>
          </a:p>
          <a:p>
            <a:r>
              <a:rPr lang="en-US" sz="1000" dirty="0" err="1">
                <a:latin typeface="Avenir Book"/>
                <a:cs typeface="Avenir Book"/>
              </a:rPr>
              <a:t>Genesys</a:t>
            </a:r>
            <a:r>
              <a:rPr lang="en-US" sz="1000" dirty="0">
                <a:latin typeface="Avenir Book"/>
                <a:cs typeface="Avenir Book"/>
              </a:rPr>
              <a:t> Telecommunications Laboratories</a:t>
            </a:r>
          </a:p>
          <a:p>
            <a:r>
              <a:rPr lang="en-US" sz="1000" dirty="0">
                <a:latin typeface="Avenir Book"/>
                <a:cs typeface="Avenir Book"/>
              </a:rPr>
              <a:t>GENIVI Alliance</a:t>
            </a:r>
          </a:p>
          <a:p>
            <a:r>
              <a:rPr lang="en-US" sz="1000" dirty="0">
                <a:latin typeface="Avenir Book"/>
                <a:cs typeface="Avenir Book"/>
              </a:rPr>
              <a:t>German Research Center for Artificial Intelligence (DFKI) </a:t>
            </a:r>
            <a:r>
              <a:rPr lang="en-US" sz="1000" dirty="0" err="1">
                <a:latin typeface="Avenir Book"/>
                <a:cs typeface="Avenir Book"/>
              </a:rPr>
              <a:t>Gmbh</a:t>
            </a:r>
            <a:r>
              <a:rPr lang="en-US" sz="1000" dirty="0">
                <a:latin typeface="Avenir Book"/>
                <a:cs typeface="Avenir Book"/>
              </a:rPr>
              <a:t>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Gobierno</a:t>
            </a:r>
            <a:r>
              <a:rPr lang="en-US" sz="1000" dirty="0">
                <a:latin typeface="Avenir Book"/>
                <a:cs typeface="Avenir Book"/>
              </a:rPr>
              <a:t> del </a:t>
            </a:r>
            <a:r>
              <a:rPr lang="en-US" sz="1000" dirty="0" err="1">
                <a:latin typeface="Avenir Book"/>
                <a:cs typeface="Avenir Book"/>
              </a:rPr>
              <a:t>Principado</a:t>
            </a:r>
            <a:r>
              <a:rPr lang="en-US" sz="1000" dirty="0">
                <a:latin typeface="Avenir Book"/>
                <a:cs typeface="Avenir Book"/>
              </a:rPr>
              <a:t> de Asturias</a:t>
            </a:r>
          </a:p>
          <a:p>
            <a:r>
              <a:rPr lang="en-US" sz="1000" dirty="0">
                <a:latin typeface="Avenir Book"/>
                <a:cs typeface="Avenir Book"/>
              </a:rPr>
              <a:t>Google, Inc.</a:t>
            </a:r>
          </a:p>
          <a:p>
            <a:r>
              <a:rPr lang="en-US" sz="1000" dirty="0">
                <a:latin typeface="Avenir Book"/>
                <a:cs typeface="Avenir Book"/>
              </a:rPr>
              <a:t>GREATLINKUP LLC</a:t>
            </a:r>
          </a:p>
          <a:p>
            <a:r>
              <a:rPr lang="en-US" sz="1000" dirty="0">
                <a:latin typeface="Avenir Book"/>
                <a:cs typeface="Avenir Book"/>
              </a:rPr>
              <a:t>GRIN Technologies, Inc.</a:t>
            </a:r>
          </a:p>
          <a:p>
            <a:r>
              <a:rPr lang="en-US" sz="1000" dirty="0">
                <a:latin typeface="Avenir Book"/>
                <a:cs typeface="Avenir Book"/>
              </a:rPr>
              <a:t>GROUPE BPCE</a:t>
            </a:r>
          </a:p>
          <a:p>
            <a:r>
              <a:rPr lang="en-US" sz="1000" dirty="0">
                <a:latin typeface="Avenir Book"/>
                <a:cs typeface="Avenir Book"/>
              </a:rPr>
              <a:t>GS1</a:t>
            </a:r>
          </a:p>
          <a:p>
            <a:r>
              <a:rPr lang="en-US" sz="1000" dirty="0">
                <a:latin typeface="Avenir Book"/>
                <a:cs typeface="Avenir Book"/>
              </a:rPr>
              <a:t>Gutenberg Technology</a:t>
            </a:r>
          </a:p>
          <a:p>
            <a:r>
              <a:rPr lang="en-US" sz="1000" dirty="0">
                <a:latin typeface="Avenir Book"/>
                <a:cs typeface="Avenir Book"/>
              </a:rPr>
              <a:t>Hachette </a:t>
            </a:r>
            <a:r>
              <a:rPr lang="en-US" sz="1000" dirty="0" err="1">
                <a:latin typeface="Avenir Book"/>
                <a:cs typeface="Avenir Book"/>
              </a:rPr>
              <a:t>Livre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Hal Leonard / </a:t>
            </a:r>
            <a:r>
              <a:rPr lang="en-US" sz="1000" dirty="0" err="1">
                <a:latin typeface="Avenir Book"/>
                <a:cs typeface="Avenir Book"/>
              </a:rPr>
              <a:t>Noteflight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HARTING </a:t>
            </a:r>
            <a:r>
              <a:rPr lang="en-US" sz="1000" dirty="0" err="1">
                <a:latin typeface="Avenir Book"/>
                <a:cs typeface="Avenir Book"/>
              </a:rPr>
              <a:t>KGaA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HP</a:t>
            </a:r>
          </a:p>
          <a:p>
            <a:r>
              <a:rPr lang="en-US" sz="1000" dirty="0" err="1">
                <a:latin typeface="Avenir Book"/>
                <a:cs typeface="Avenir Book"/>
              </a:rPr>
              <a:t>Hindawi</a:t>
            </a:r>
            <a:r>
              <a:rPr lang="en-US" sz="1000" dirty="0">
                <a:latin typeface="Avenir Book"/>
                <a:cs typeface="Avenir Book"/>
              </a:rPr>
              <a:t> Foundation for Education and Culture</a:t>
            </a:r>
          </a:p>
          <a:p>
            <a:r>
              <a:rPr lang="en-US" sz="1000" dirty="0">
                <a:latin typeface="Avenir Book"/>
                <a:cs typeface="Avenir Book"/>
              </a:rPr>
              <a:t>HM Government</a:t>
            </a:r>
          </a:p>
          <a:p>
            <a:r>
              <a:rPr lang="en-US" sz="1000" dirty="0" err="1">
                <a:latin typeface="Avenir Book"/>
                <a:cs typeface="Avenir Book"/>
              </a:rPr>
              <a:t>Hochschulbibliothekszentrum</a:t>
            </a:r>
            <a:r>
              <a:rPr lang="en-US" sz="1000" dirty="0">
                <a:latin typeface="Avenir Book"/>
                <a:cs typeface="Avenir Book"/>
              </a:rPr>
              <a:t> des </a:t>
            </a:r>
            <a:r>
              <a:rPr lang="en-US" sz="1000" dirty="0" err="1">
                <a:latin typeface="Avenir Book"/>
                <a:cs typeface="Avenir Book"/>
              </a:rPr>
              <a:t>Landes</a:t>
            </a:r>
            <a:r>
              <a:rPr lang="en-US" sz="1000" dirty="0">
                <a:latin typeface="Avenir Book"/>
                <a:cs typeface="Avenir Book"/>
              </a:rPr>
              <a:t> NRW</a:t>
            </a:r>
          </a:p>
          <a:p>
            <a:r>
              <a:rPr lang="en-US" sz="1000" dirty="0">
                <a:latin typeface="Avenir Book"/>
                <a:cs typeface="Avenir Book"/>
              </a:rPr>
              <a:t>Home Box Office,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Hookflash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HTML5 Converged Technology Forum</a:t>
            </a:r>
          </a:p>
          <a:p>
            <a:r>
              <a:rPr lang="en-US" sz="1000" dirty="0">
                <a:latin typeface="Avenir Book"/>
                <a:cs typeface="Avenir Book"/>
              </a:rPr>
              <a:t>HTML5 Developer Community</a:t>
            </a:r>
          </a:p>
          <a:p>
            <a:r>
              <a:rPr lang="en-US" sz="1000" dirty="0">
                <a:latin typeface="Avenir Book"/>
                <a:cs typeface="Avenir Book"/>
              </a:rPr>
              <a:t>Huawei</a:t>
            </a:r>
          </a:p>
          <a:p>
            <a:r>
              <a:rPr lang="en-US" sz="1000" dirty="0" err="1">
                <a:latin typeface="Avenir Book"/>
                <a:cs typeface="Avenir Book"/>
              </a:rPr>
              <a:t>Hypothes.is</a:t>
            </a:r>
            <a:r>
              <a:rPr lang="en-US" sz="1000" dirty="0">
                <a:latin typeface="Avenir Book"/>
                <a:cs typeface="Avenir Book"/>
              </a:rPr>
              <a:t> Project</a:t>
            </a:r>
          </a:p>
          <a:p>
            <a:r>
              <a:rPr lang="en-US" sz="1000" dirty="0">
                <a:latin typeface="Avenir Book"/>
                <a:cs typeface="Avenir Book"/>
              </a:rPr>
              <a:t>IBM Corporation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iFLYTEK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Igalia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Ikivo</a:t>
            </a:r>
            <a:r>
              <a:rPr lang="en-US" sz="1000" dirty="0">
                <a:latin typeface="Avenir Book"/>
                <a:cs typeface="Avenir Book"/>
              </a:rPr>
              <a:t> AB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iMinds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INCLUSITE, S.L.</a:t>
            </a:r>
          </a:p>
          <a:p>
            <a:r>
              <a:rPr lang="en-US" sz="1000" dirty="0">
                <a:latin typeface="Avenir Book"/>
                <a:cs typeface="Avenir Book"/>
              </a:rPr>
              <a:t>Industrial Technology Research Institute (ITRI)</a:t>
            </a:r>
          </a:p>
          <a:p>
            <a:r>
              <a:rPr lang="en-US" sz="1000" dirty="0">
                <a:latin typeface="Avenir Book"/>
                <a:cs typeface="Avenir Book"/>
              </a:rPr>
              <a:t>Info Tech,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Infobright</a:t>
            </a:r>
            <a:r>
              <a:rPr lang="en-US" sz="1000" dirty="0">
                <a:latin typeface="Avenir Book"/>
                <a:cs typeface="Avenir Book"/>
              </a:rPr>
              <a:t>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Infopark</a:t>
            </a:r>
            <a:r>
              <a:rPr lang="en-US" sz="1000" dirty="0">
                <a:latin typeface="Avenir Book"/>
                <a:cs typeface="Avenir Book"/>
              </a:rPr>
              <a:t> AG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Sabae</a:t>
            </a:r>
            <a:r>
              <a:rPr lang="en-US" sz="1000" dirty="0">
                <a:latin typeface="Avenir Book"/>
                <a:cs typeface="Avenir Book"/>
              </a:rPr>
              <a:t>-city</a:t>
            </a:r>
          </a:p>
          <a:p>
            <a:r>
              <a:rPr lang="en-US" sz="1000" dirty="0">
                <a:latin typeface="Avenir Book"/>
                <a:cs typeface="Avenir Book"/>
              </a:rPr>
              <a:t>Information Technology Center for National Science &amp; Technology Infrastructure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Ingenico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INNOVIMAX</a:t>
            </a:r>
          </a:p>
          <a:p>
            <a:r>
              <a:rPr lang="en-US" sz="1000" dirty="0">
                <a:latin typeface="Avenir Book"/>
                <a:cs typeface="Avenir Book"/>
              </a:rPr>
              <a:t>Insight Centre for Data Analytics (formerly DERI) at the National University of Ireland, Galway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Institut</a:t>
            </a:r>
            <a:r>
              <a:rPr lang="en-US" sz="1000" dirty="0">
                <a:latin typeface="Avenir Book"/>
                <a:cs typeface="Avenir Book"/>
              </a:rPr>
              <a:t> National de </a:t>
            </a:r>
            <a:r>
              <a:rPr lang="en-US" sz="1000" dirty="0" err="1">
                <a:latin typeface="Avenir Book"/>
                <a:cs typeface="Avenir Book"/>
              </a:rPr>
              <a:t>Recherche</a:t>
            </a:r>
            <a:r>
              <a:rPr lang="en-US" sz="1000" dirty="0">
                <a:latin typeface="Avenir Book"/>
                <a:cs typeface="Avenir Book"/>
              </a:rPr>
              <a:t> en </a:t>
            </a:r>
            <a:r>
              <a:rPr lang="en-US" sz="1000" dirty="0" err="1">
                <a:latin typeface="Avenir Book"/>
                <a:cs typeface="Avenir Book"/>
              </a:rPr>
              <a:t>Informatique</a:t>
            </a:r>
            <a:r>
              <a:rPr lang="en-US" sz="1000" dirty="0">
                <a:latin typeface="Avenir Book"/>
                <a:cs typeface="Avenir Book"/>
              </a:rPr>
              <a:t> et en </a:t>
            </a:r>
            <a:r>
              <a:rPr lang="en-US" sz="1000" dirty="0" err="1">
                <a:latin typeface="Avenir Book"/>
                <a:cs typeface="Avenir Book"/>
              </a:rPr>
              <a:t>Automatique</a:t>
            </a:r>
            <a:r>
              <a:rPr lang="en-US" sz="1000" dirty="0">
                <a:latin typeface="Avenir Book"/>
                <a:cs typeface="Avenir Book"/>
              </a:rPr>
              <a:t> (INRIA)</a:t>
            </a:r>
          </a:p>
          <a:p>
            <a:r>
              <a:rPr lang="en-US" sz="1000" dirty="0">
                <a:latin typeface="Avenir Book"/>
                <a:cs typeface="Avenir Book"/>
              </a:rPr>
              <a:t>INSTITUT TELECOM</a:t>
            </a:r>
          </a:p>
          <a:p>
            <a:r>
              <a:rPr lang="en-US" sz="1000" dirty="0">
                <a:latin typeface="Avenir Book"/>
                <a:cs typeface="Avenir Book"/>
              </a:rPr>
              <a:t>Institute of Informatics &amp; Telecommunications (IIT), NCSR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Inswave</a:t>
            </a:r>
            <a:r>
              <a:rPr lang="en-US" sz="1000" dirty="0">
                <a:latin typeface="Avenir Book"/>
                <a:cs typeface="Avenir Book"/>
              </a:rPr>
              <a:t> Systems Co., Ltd.</a:t>
            </a:r>
          </a:p>
          <a:p>
            <a:r>
              <a:rPr lang="en-US" sz="1000" dirty="0">
                <a:latin typeface="Avenir Book"/>
                <a:cs typeface="Avenir Book"/>
              </a:rPr>
              <a:t>Intel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Interactive Advertising Bureau - IAB</a:t>
            </a:r>
          </a:p>
          <a:p>
            <a:r>
              <a:rPr lang="en-US" sz="1000" dirty="0">
                <a:latin typeface="Avenir Book"/>
                <a:cs typeface="Avenir Book"/>
              </a:rPr>
              <a:t>International Digital Publishing Forum (IDPF)</a:t>
            </a:r>
          </a:p>
          <a:p>
            <a:r>
              <a:rPr lang="en-US" sz="1000" dirty="0">
                <a:latin typeface="Avenir Book"/>
                <a:cs typeface="Avenir Book"/>
              </a:rPr>
              <a:t>International Webmasters Association (IWA)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Internet Academy</a:t>
            </a:r>
          </a:p>
          <a:p>
            <a:r>
              <a:rPr lang="en-US" sz="1000" dirty="0">
                <a:latin typeface="Avenir Book"/>
                <a:cs typeface="Avenir Book"/>
              </a:rPr>
              <a:t>Inventive Designers </a:t>
            </a:r>
            <a:r>
              <a:rPr lang="en-US" sz="1000" dirty="0" err="1">
                <a:latin typeface="Avenir Book"/>
                <a:cs typeface="Avenir Book"/>
              </a:rPr>
              <a:t>n.v</a:t>
            </a:r>
            <a:r>
              <a:rPr lang="en-US" sz="1000" dirty="0">
                <a:latin typeface="Avenir Book"/>
                <a:cs typeface="Avenir Book"/>
              </a:rPr>
              <a:t>.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Inweb</a:t>
            </a:r>
            <a:r>
              <a:rPr lang="en-US" sz="1000" dirty="0">
                <a:latin typeface="Avenir Book"/>
                <a:cs typeface="Avenir Book"/>
              </a:rPr>
              <a:t> - National Institute of Science and Technology for the Web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ip</a:t>
            </a:r>
            <a:r>
              <a:rPr lang="en-US" sz="1000" dirty="0">
                <a:latin typeface="Avenir Book"/>
                <a:cs typeface="Avenir Book"/>
              </a:rPr>
              <a:t>-label</a:t>
            </a:r>
          </a:p>
          <a:p>
            <a:r>
              <a:rPr lang="en-US" sz="1000" dirty="0">
                <a:latin typeface="Avenir Book"/>
                <a:cs typeface="Avenir Book"/>
              </a:rPr>
              <a:t>Iran Web Festival</a:t>
            </a:r>
          </a:p>
          <a:p>
            <a:r>
              <a:rPr lang="en-US" sz="1000" dirty="0">
                <a:latin typeface="Avenir Book"/>
                <a:cs typeface="Avenir Book"/>
              </a:rPr>
              <a:t>Iranian Consortium of National Content</a:t>
            </a:r>
          </a:p>
          <a:p>
            <a:r>
              <a:rPr lang="en-US" sz="1000" dirty="0" err="1">
                <a:latin typeface="Avenir Book"/>
                <a:cs typeface="Avenir Book"/>
              </a:rPr>
              <a:t>Irdeto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ISTIC</a:t>
            </a:r>
          </a:p>
          <a:p>
            <a:r>
              <a:rPr lang="en-US" sz="1000" dirty="0">
                <a:latin typeface="Avenir Book"/>
                <a:cs typeface="Avenir Book"/>
              </a:rPr>
              <a:t>Jaguar Land Rover</a:t>
            </a:r>
          </a:p>
          <a:p>
            <a:r>
              <a:rPr lang="en-US" sz="1000" dirty="0">
                <a:latin typeface="Avenir Book"/>
                <a:cs typeface="Avenir Book"/>
              </a:rPr>
              <a:t>Japan Registry Services Co., Ltd.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Jataayu</a:t>
            </a:r>
            <a:r>
              <a:rPr lang="en-US" sz="1000" dirty="0">
                <a:latin typeface="Avenir Book"/>
                <a:cs typeface="Avenir Book"/>
              </a:rPr>
              <a:t> Software</a:t>
            </a:r>
          </a:p>
          <a:p>
            <a:r>
              <a:rPr lang="en-US" sz="1000" dirty="0" err="1">
                <a:latin typeface="Avenir Book"/>
                <a:cs typeface="Avenir Book"/>
              </a:rPr>
              <a:t>jig.jp</a:t>
            </a:r>
            <a:r>
              <a:rPr lang="en-US" sz="1000" dirty="0">
                <a:latin typeface="Avenir Book"/>
                <a:cs typeface="Avenir Book"/>
              </a:rPr>
              <a:t> co., ltd.</a:t>
            </a:r>
          </a:p>
          <a:p>
            <a:r>
              <a:rPr lang="en-US" sz="1000" dirty="0">
                <a:latin typeface="Avenir Book"/>
                <a:cs typeface="Avenir Book"/>
              </a:rPr>
              <a:t>JOANNEUM RESEARCH </a:t>
            </a:r>
            <a:r>
              <a:rPr lang="en-US" sz="1000" dirty="0" err="1">
                <a:latin typeface="Avenir Book"/>
                <a:cs typeface="Avenir Book"/>
              </a:rPr>
              <a:t>Forschungsgesellschaft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mbH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Joint Info. Systems Comm. of the UK Higher Ed. Funding Council (JISC)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Jozef</a:t>
            </a:r>
            <a:r>
              <a:rPr lang="en-US" sz="1000" dirty="0">
                <a:latin typeface="Avenir Book"/>
                <a:cs typeface="Avenir Book"/>
              </a:rPr>
              <a:t> Stefan Institute</a:t>
            </a:r>
          </a:p>
          <a:p>
            <a:r>
              <a:rPr lang="en-US" sz="1000" dirty="0" err="1">
                <a:latin typeface="Avenir Book"/>
                <a:cs typeface="Avenir Book"/>
              </a:rPr>
              <a:t>jQuery</a:t>
            </a:r>
            <a:r>
              <a:rPr lang="en-US" sz="1000" dirty="0">
                <a:latin typeface="Avenir Book"/>
                <a:cs typeface="Avenir Book"/>
              </a:rPr>
              <a:t> Foundation</a:t>
            </a:r>
          </a:p>
          <a:p>
            <a:r>
              <a:rPr lang="en-US" sz="1000" dirty="0">
                <a:latin typeface="Avenir Book"/>
                <a:cs typeface="Avenir Book"/>
              </a:rPr>
              <a:t>JW Player</a:t>
            </a:r>
          </a:p>
          <a:p>
            <a:r>
              <a:rPr lang="en-US" sz="1000" dirty="0">
                <a:latin typeface="Avenir Book"/>
                <a:cs typeface="Avenir Book"/>
              </a:rPr>
              <a:t>Kaiser Permanente</a:t>
            </a:r>
          </a:p>
          <a:p>
            <a:r>
              <a:rPr lang="en-US" sz="1000" dirty="0">
                <a:latin typeface="Avenir Book"/>
                <a:cs typeface="Avenir Book"/>
              </a:rPr>
              <a:t>KDDI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KIIT College Of Engineering, Gurgaon</a:t>
            </a:r>
          </a:p>
          <a:p>
            <a:r>
              <a:rPr lang="en-US" sz="1000" dirty="0">
                <a:latin typeface="Avenir Book"/>
                <a:cs typeface="Avenir Book"/>
              </a:rPr>
              <a:t>KINGS COLLEGE LONDON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kingsoft</a:t>
            </a:r>
            <a:r>
              <a:rPr lang="en-US" sz="1000" dirty="0">
                <a:latin typeface="Avenir Book"/>
                <a:cs typeface="Avenir Book"/>
              </a:rPr>
              <a:t> internet security software</a:t>
            </a:r>
          </a:p>
          <a:p>
            <a:r>
              <a:rPr lang="en-US" sz="1000" dirty="0" err="1">
                <a:latin typeface="Avenir Book"/>
                <a:cs typeface="Avenir Book"/>
              </a:rPr>
              <a:t>Knowbility</a:t>
            </a:r>
            <a:r>
              <a:rPr lang="en-US" sz="1000" dirty="0">
                <a:latin typeface="Avenir Book"/>
                <a:cs typeface="Avenir Book"/>
              </a:rPr>
              <a:t>, </a:t>
            </a:r>
            <a:r>
              <a:rPr lang="en-US" sz="1000" dirty="0" err="1">
                <a:latin typeface="Avenir Book"/>
                <a:cs typeface="Avenir Book"/>
              </a:rPr>
              <a:t>Inc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Kolor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Lawrence Berkeley National Laboratory</a:t>
            </a:r>
          </a:p>
          <a:p>
            <a:r>
              <a:rPr lang="en-US" sz="1000" dirty="0">
                <a:latin typeface="Avenir Book"/>
                <a:cs typeface="Avenir Book"/>
              </a:rPr>
              <a:t>Lei </a:t>
            </a:r>
            <a:r>
              <a:rPr lang="en-US" sz="1000" dirty="0" err="1">
                <a:latin typeface="Avenir Book"/>
                <a:cs typeface="Avenir Book"/>
              </a:rPr>
              <a:t>Hau'oli</a:t>
            </a:r>
            <a:r>
              <a:rPr lang="en-US" sz="1000" dirty="0">
                <a:latin typeface="Avenir Book"/>
                <a:cs typeface="Avenir Book"/>
              </a:rPr>
              <a:t> Co., Ltd</a:t>
            </a:r>
          </a:p>
          <a:p>
            <a:r>
              <a:rPr lang="en-US" sz="1000" dirty="0" err="1">
                <a:latin typeface="Avenir Book"/>
                <a:cs typeface="Avenir Book"/>
              </a:rPr>
              <a:t>Leiyoo</a:t>
            </a:r>
            <a:r>
              <a:rPr lang="en-US" sz="1000" dirty="0">
                <a:latin typeface="Avenir Book"/>
                <a:cs typeface="Avenir Book"/>
              </a:rPr>
              <a:t> Information Technology Co.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Lepidum</a:t>
            </a:r>
            <a:r>
              <a:rPr lang="en-US" sz="1000" dirty="0">
                <a:latin typeface="Avenir Book"/>
                <a:cs typeface="Avenir Book"/>
              </a:rPr>
              <a:t> Company Limited</a:t>
            </a:r>
          </a:p>
          <a:p>
            <a:r>
              <a:rPr lang="en-US" sz="1000" dirty="0" err="1">
                <a:latin typeface="Avenir Book"/>
                <a:cs typeface="Avenir Book"/>
              </a:rPr>
              <a:t>Lex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Machina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LG Electronics</a:t>
            </a:r>
          </a:p>
          <a:p>
            <a:r>
              <a:rPr lang="en-US" sz="1000" dirty="0">
                <a:latin typeface="Avenir Book"/>
                <a:cs typeface="Avenir Book"/>
              </a:rPr>
              <a:t>Library of Congress</a:t>
            </a:r>
          </a:p>
          <a:p>
            <a:r>
              <a:rPr lang="en-US" sz="1000" dirty="0" err="1">
                <a:latin typeface="Avenir Book"/>
                <a:cs typeface="Avenir Book"/>
              </a:rPr>
              <a:t>Logius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Logrus</a:t>
            </a:r>
            <a:r>
              <a:rPr lang="en-US" sz="1000" dirty="0">
                <a:latin typeface="Avenir Book"/>
                <a:cs typeface="Avenir Book"/>
              </a:rPr>
              <a:t> Plus LLC</a:t>
            </a:r>
          </a:p>
          <a:p>
            <a:r>
              <a:rPr lang="en-US" sz="1000" dirty="0">
                <a:latin typeface="Avenir Book"/>
                <a:cs typeface="Avenir Book"/>
              </a:rPr>
              <a:t>Los Alamos National Laboratory</a:t>
            </a:r>
          </a:p>
          <a:p>
            <a:r>
              <a:rPr lang="en-US" sz="1000" dirty="0" err="1">
                <a:latin typeface="Avenir Book"/>
                <a:cs typeface="Avenir Book"/>
              </a:rPr>
              <a:t>Lunascape</a:t>
            </a:r>
            <a:r>
              <a:rPr lang="en-US" sz="1000" dirty="0">
                <a:latin typeface="Avenir Book"/>
                <a:cs typeface="Avenir Book"/>
              </a:rPr>
              <a:t> Corporation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MarkLogic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Maxthon</a:t>
            </a:r>
            <a:r>
              <a:rPr lang="en-US" sz="1000" dirty="0">
                <a:latin typeface="Avenir Book"/>
                <a:cs typeface="Avenir Book"/>
              </a:rPr>
              <a:t> International Limited</a:t>
            </a:r>
          </a:p>
          <a:p>
            <a:r>
              <a:rPr lang="en-US" sz="1000" dirty="0">
                <a:latin typeface="Avenir Book"/>
                <a:cs typeface="Avenir Book"/>
              </a:rPr>
              <a:t>Mayo Clinic</a:t>
            </a:r>
          </a:p>
          <a:p>
            <a:r>
              <a:rPr lang="en-US" sz="1000" dirty="0">
                <a:latin typeface="Avenir Book"/>
                <a:cs typeface="Avenir Book"/>
              </a:rPr>
              <a:t>Media Access Australia</a:t>
            </a:r>
          </a:p>
          <a:p>
            <a:r>
              <a:rPr lang="en-US" sz="1000" dirty="0" err="1">
                <a:latin typeface="Avenir Book"/>
                <a:cs typeface="Avenir Book"/>
              </a:rPr>
              <a:t>Meraka</a:t>
            </a:r>
            <a:r>
              <a:rPr lang="en-US" sz="1000" dirty="0">
                <a:latin typeface="Avenir Book"/>
                <a:cs typeface="Avenir Book"/>
              </a:rPr>
              <a:t> Institute</a:t>
            </a:r>
          </a:p>
          <a:p>
            <a:r>
              <a:rPr lang="en-US" sz="1000" dirty="0">
                <a:latin typeface="Avenir Book"/>
                <a:cs typeface="Avenir Book"/>
              </a:rPr>
              <a:t>Merchant Advisory Group</a:t>
            </a:r>
          </a:p>
          <a:p>
            <a:r>
              <a:rPr lang="en-US" sz="1000" dirty="0">
                <a:latin typeface="Avenir Book"/>
                <a:cs typeface="Avenir Book"/>
              </a:rPr>
              <a:t>Met Office</a:t>
            </a:r>
          </a:p>
          <a:p>
            <a:r>
              <a:rPr lang="en-US" sz="1000" dirty="0">
                <a:latin typeface="Avenir Book"/>
                <a:cs typeface="Avenir Book"/>
              </a:rPr>
              <a:t>Microsoft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MIMOS BHD</a:t>
            </a:r>
          </a:p>
          <a:p>
            <a:r>
              <a:rPr lang="en-US" sz="1000" dirty="0">
                <a:latin typeface="Avenir Book"/>
                <a:cs typeface="Avenir Book"/>
              </a:rPr>
              <a:t>MIND Center for Interdisciplinary Informatics</a:t>
            </a:r>
          </a:p>
          <a:p>
            <a:r>
              <a:rPr lang="en-US" sz="1000" dirty="0" err="1">
                <a:latin typeface="Avenir Book"/>
                <a:cs typeface="Avenir Book"/>
              </a:rPr>
              <a:t>Ministerio</a:t>
            </a:r>
            <a:r>
              <a:rPr lang="en-US" sz="1000" dirty="0">
                <a:latin typeface="Avenir Book"/>
                <a:cs typeface="Avenir Book"/>
              </a:rPr>
              <a:t> de Hacienda y </a:t>
            </a:r>
            <a:r>
              <a:rPr lang="en-US" sz="1000" dirty="0" err="1">
                <a:latin typeface="Avenir Book"/>
                <a:cs typeface="Avenir Book"/>
              </a:rPr>
              <a:t>Administraciones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Públicas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MIRAE WEB Inc.</a:t>
            </a:r>
          </a:p>
          <a:p>
            <a:r>
              <a:rPr lang="en-US" sz="1000" dirty="0">
                <a:latin typeface="Avenir Book"/>
                <a:cs typeface="Avenir Book"/>
              </a:rPr>
              <a:t>MITRE Corporation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Mitsubishi Electric Corporation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Mitsue</a:t>
            </a:r>
            <a:r>
              <a:rPr lang="en-US" sz="1000" dirty="0">
                <a:latin typeface="Avenir Book"/>
                <a:cs typeface="Avenir Book"/>
              </a:rPr>
              <a:t>-Links Co., Ltd.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Monohm</a:t>
            </a:r>
            <a:r>
              <a:rPr lang="en-US" sz="1000" dirty="0">
                <a:latin typeface="Avenir Book"/>
                <a:cs typeface="Avenir Book"/>
              </a:rPr>
              <a:t> Inc.</a:t>
            </a:r>
          </a:p>
          <a:p>
            <a:r>
              <a:rPr lang="en-US" sz="1000" dirty="0">
                <a:latin typeface="Avenir Book"/>
                <a:cs typeface="Avenir Book"/>
              </a:rPr>
              <a:t>Monotype Imaging Inc.</a:t>
            </a:r>
          </a:p>
          <a:p>
            <a:r>
              <a:rPr lang="en-US" sz="1000" dirty="0">
                <a:latin typeface="Avenir Book"/>
                <a:cs typeface="Avenir Book"/>
              </a:rPr>
              <a:t>Motion Picture Association of America,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MovieLabs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Mozilla Foundation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MStar</a:t>
            </a:r>
            <a:r>
              <a:rPr lang="en-US" sz="1000" dirty="0">
                <a:latin typeface="Avenir Book"/>
                <a:cs typeface="Avenir Book"/>
              </a:rPr>
              <a:t> Semiconductor, Inc.</a:t>
            </a:r>
          </a:p>
          <a:p>
            <a:r>
              <a:rPr lang="en-US" sz="1000" dirty="0">
                <a:latin typeface="Avenir Book"/>
                <a:cs typeface="Avenir Book"/>
              </a:rPr>
              <a:t>MTA SZTAKI</a:t>
            </a:r>
          </a:p>
          <a:p>
            <a:r>
              <a:rPr lang="en-US" sz="1000" dirty="0">
                <a:latin typeface="Avenir Book"/>
                <a:cs typeface="Avenir Book"/>
              </a:rPr>
              <a:t>Nanjing University</a:t>
            </a:r>
          </a:p>
          <a:p>
            <a:r>
              <a:rPr lang="en-US" sz="1000" dirty="0">
                <a:latin typeface="Avenir Book"/>
                <a:cs typeface="Avenir Book"/>
              </a:rPr>
              <a:t>National Aeronautics and Space Administration</a:t>
            </a:r>
          </a:p>
          <a:p>
            <a:r>
              <a:rPr lang="en-US" sz="1000" dirty="0">
                <a:latin typeface="Avenir Book"/>
                <a:cs typeface="Avenir Book"/>
              </a:rPr>
              <a:t>National Association of Broadcasters</a:t>
            </a:r>
          </a:p>
          <a:p>
            <a:r>
              <a:rPr lang="en-US" sz="1000" dirty="0">
                <a:latin typeface="Avenir Book"/>
                <a:cs typeface="Avenir Book"/>
              </a:rPr>
              <a:t>National Association of Convenience Stores (NACS)</a:t>
            </a:r>
          </a:p>
          <a:p>
            <a:r>
              <a:rPr lang="en-US" sz="1000" dirty="0">
                <a:latin typeface="Avenir Book"/>
                <a:cs typeface="Avenir Book"/>
              </a:rPr>
              <a:t>National Cancer Institute (NCI)</a:t>
            </a:r>
          </a:p>
          <a:p>
            <a:r>
              <a:rPr lang="en-US" sz="1000" dirty="0">
                <a:latin typeface="Avenir Book"/>
                <a:cs typeface="Avenir Book"/>
              </a:rPr>
              <a:t>National ICT Australia (NICTA) Ltd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NATIONAL INFORMATICS CENTRE</a:t>
            </a:r>
          </a:p>
          <a:p>
            <a:r>
              <a:rPr lang="en-US" sz="1000" dirty="0">
                <a:latin typeface="Avenir Book"/>
                <a:cs typeface="Avenir Book"/>
              </a:rPr>
              <a:t>National Institute of Standards and Technology (NIST)</a:t>
            </a:r>
          </a:p>
          <a:p>
            <a:r>
              <a:rPr lang="en-US" sz="1000" dirty="0">
                <a:latin typeface="Avenir Book"/>
                <a:cs typeface="Avenir Book"/>
              </a:rPr>
              <a:t>National Research University 'Higher School of Economics' - Centre of Semantic Technologies</a:t>
            </a:r>
          </a:p>
          <a:p>
            <a:r>
              <a:rPr lang="en-US" sz="1000" dirty="0" err="1">
                <a:latin typeface="Avenir Book"/>
                <a:cs typeface="Avenir Book"/>
              </a:rPr>
              <a:t>Nbreds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NEC Corporation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netage.nl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Netflix Inc.</a:t>
            </a:r>
          </a:p>
          <a:p>
            <a:r>
              <a:rPr lang="en-US" sz="1000" dirty="0">
                <a:latin typeface="Avenir Book"/>
                <a:cs typeface="Avenir Book"/>
              </a:rPr>
              <a:t>Network Advertising Initiative</a:t>
            </a:r>
          </a:p>
          <a:p>
            <a:r>
              <a:rPr lang="en-US" sz="1000" dirty="0">
                <a:latin typeface="Avenir Book"/>
                <a:cs typeface="Avenir Book"/>
              </a:rPr>
              <a:t>New Relic,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Newphoria</a:t>
            </a:r>
            <a:r>
              <a:rPr lang="en-US" sz="1000" dirty="0">
                <a:latin typeface="Avenir Book"/>
                <a:cs typeface="Avenir Book"/>
              </a:rPr>
              <a:t>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NHK (Japan Broadcasting Corporation)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NIC.br</a:t>
            </a:r>
            <a:r>
              <a:rPr lang="en-US" sz="1000" dirty="0">
                <a:latin typeface="Avenir Book"/>
                <a:cs typeface="Avenir Book"/>
              </a:rPr>
              <a:t> - Brazilian Network Information Center</a:t>
            </a:r>
          </a:p>
          <a:p>
            <a:r>
              <a:rPr lang="en-US" sz="1000" dirty="0">
                <a:latin typeface="Avenir Book"/>
                <a:cs typeface="Avenir Book"/>
              </a:rPr>
              <a:t>Nippon Telegraph &amp; Telephone Corp. (NTT)</a:t>
            </a:r>
          </a:p>
          <a:p>
            <a:r>
              <a:rPr lang="en-US" sz="1000" dirty="0">
                <a:latin typeface="Avenir Book"/>
                <a:cs typeface="Avenir Book"/>
              </a:rPr>
              <a:t>Nokia Corporation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Nomensa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Nominet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NRU ITMO</a:t>
            </a:r>
          </a:p>
          <a:p>
            <a:r>
              <a:rPr lang="en-US" sz="1000" dirty="0">
                <a:latin typeface="Avenir Book"/>
                <a:cs typeface="Avenir Book"/>
              </a:rPr>
              <a:t>NTT DoCoMo</a:t>
            </a:r>
          </a:p>
          <a:p>
            <a:r>
              <a:rPr lang="en-US" sz="1000" dirty="0">
                <a:latin typeface="Avenir Book"/>
                <a:cs typeface="Avenir Book"/>
              </a:rPr>
              <a:t>Nuance Communications, Inc.</a:t>
            </a:r>
          </a:p>
          <a:p>
            <a:r>
              <a:rPr lang="en-US" sz="1000" dirty="0">
                <a:latin typeface="Avenir Book"/>
                <a:cs typeface="Avenir Book"/>
              </a:rPr>
              <a:t>OASIS (Organization for the Advancement of Structured Information Standards)</a:t>
            </a:r>
          </a:p>
          <a:p>
            <a:r>
              <a:rPr lang="en-US" sz="1000" dirty="0">
                <a:latin typeface="Avenir Book"/>
                <a:cs typeface="Avenir Book"/>
              </a:rPr>
              <a:t>Object Management Group, Inc. (OMG)</a:t>
            </a:r>
          </a:p>
          <a:p>
            <a:r>
              <a:rPr lang="en-US" sz="1000" dirty="0">
                <a:latin typeface="Avenir Book"/>
                <a:cs typeface="Avenir Book"/>
              </a:rPr>
              <a:t>OCLC (Online Computer Library Center, Inc.)</a:t>
            </a:r>
          </a:p>
          <a:p>
            <a:r>
              <a:rPr lang="en-US" sz="1000" dirty="0">
                <a:latin typeface="Avenir Book"/>
                <a:cs typeface="Avenir Book"/>
              </a:rPr>
              <a:t>Office of the Government Chief Information Officer (OGCIO)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Oficina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Nacional</a:t>
            </a:r>
            <a:r>
              <a:rPr lang="en-US" sz="1000" dirty="0">
                <a:latin typeface="Avenir Book"/>
                <a:cs typeface="Avenir Book"/>
              </a:rPr>
              <a:t> de </a:t>
            </a:r>
            <a:r>
              <a:rPr lang="en-US" sz="1000" dirty="0" err="1">
                <a:latin typeface="Avenir Book"/>
                <a:cs typeface="Avenir Book"/>
              </a:rPr>
              <a:t>Tecnologías</a:t>
            </a:r>
            <a:r>
              <a:rPr lang="en-US" sz="1000" dirty="0">
                <a:latin typeface="Avenir Book"/>
                <a:cs typeface="Avenir Book"/>
              </a:rPr>
              <a:t> de </a:t>
            </a:r>
            <a:r>
              <a:rPr lang="en-US" sz="1000" dirty="0" err="1">
                <a:latin typeface="Avenir Book"/>
                <a:cs typeface="Avenir Book"/>
              </a:rPr>
              <a:t>Información</a:t>
            </a:r>
            <a:r>
              <a:rPr lang="en-US" sz="1000" dirty="0">
                <a:latin typeface="Avenir Book"/>
                <a:cs typeface="Avenir Book"/>
              </a:rPr>
              <a:t> - ONTI - </a:t>
            </a:r>
            <a:r>
              <a:rPr lang="en-US" sz="1000" dirty="0" err="1">
                <a:latin typeface="Avenir Book"/>
                <a:cs typeface="Avenir Book"/>
              </a:rPr>
              <a:t>SsTG</a:t>
            </a:r>
            <a:r>
              <a:rPr lang="en-US" sz="1000" dirty="0">
                <a:latin typeface="Avenir Book"/>
                <a:cs typeface="Avenir Book"/>
              </a:rPr>
              <a:t> - JGM</a:t>
            </a:r>
          </a:p>
          <a:p>
            <a:r>
              <a:rPr lang="en-US" sz="1000" dirty="0" err="1">
                <a:latin typeface="Avenir Book"/>
                <a:cs typeface="Avenir Book"/>
              </a:rPr>
              <a:t>Oficina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Presidencial</a:t>
            </a:r>
            <a:r>
              <a:rPr lang="en-US" sz="1000" dirty="0">
                <a:latin typeface="Avenir Book"/>
                <a:cs typeface="Avenir Book"/>
              </a:rPr>
              <a:t> de </a:t>
            </a:r>
            <a:r>
              <a:rPr lang="en-US" sz="1000" dirty="0" err="1">
                <a:latin typeface="Avenir Book"/>
                <a:cs typeface="Avenir Book"/>
              </a:rPr>
              <a:t>Tecnologias</a:t>
            </a:r>
            <a:r>
              <a:rPr lang="en-US" sz="1000" dirty="0">
                <a:latin typeface="Avenir Book"/>
                <a:cs typeface="Avenir Book"/>
              </a:rPr>
              <a:t> de la </a:t>
            </a:r>
            <a:r>
              <a:rPr lang="en-US" sz="1000" dirty="0" err="1">
                <a:latin typeface="Avenir Book"/>
                <a:cs typeface="Avenir Book"/>
              </a:rPr>
              <a:t>Informacion</a:t>
            </a:r>
            <a:r>
              <a:rPr lang="en-US" sz="1000" dirty="0">
                <a:latin typeface="Avenir Book"/>
                <a:cs typeface="Avenir Book"/>
              </a:rPr>
              <a:t> y </a:t>
            </a:r>
            <a:r>
              <a:rPr lang="en-US" sz="1000" dirty="0" err="1">
                <a:latin typeface="Avenir Book"/>
                <a:cs typeface="Avenir Book"/>
              </a:rPr>
              <a:t>Comunicacion</a:t>
            </a:r>
            <a:r>
              <a:rPr lang="en-US" sz="1000" dirty="0">
                <a:latin typeface="Avenir Book"/>
                <a:cs typeface="Avenir Book"/>
              </a:rPr>
              <a:t> (OPTIC)</a:t>
            </a:r>
          </a:p>
          <a:p>
            <a:r>
              <a:rPr lang="en-US" sz="1000" dirty="0">
                <a:latin typeface="Avenir Book"/>
                <a:cs typeface="Avenir Book"/>
              </a:rPr>
              <a:t>Online Publishers Association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Ontos</a:t>
            </a:r>
            <a:r>
              <a:rPr lang="en-US" sz="1000" dirty="0">
                <a:latin typeface="Avenir Book"/>
                <a:cs typeface="Avenir Book"/>
              </a:rPr>
              <a:t> AG</a:t>
            </a:r>
          </a:p>
          <a:p>
            <a:r>
              <a:rPr lang="en-US" sz="1000" dirty="0" err="1">
                <a:latin typeface="Avenir Book"/>
                <a:cs typeface="Avenir Book"/>
              </a:rPr>
              <a:t>Ontotext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Open Geospatial Consortium</a:t>
            </a:r>
          </a:p>
          <a:p>
            <a:r>
              <a:rPr lang="en-US" sz="1000" dirty="0">
                <a:latin typeface="Avenir Book"/>
                <a:cs typeface="Avenir Book"/>
              </a:rPr>
              <a:t>The Open University</a:t>
            </a:r>
          </a:p>
          <a:p>
            <a:r>
              <a:rPr lang="en-US" sz="1000" dirty="0" err="1">
                <a:latin typeface="Avenir Book"/>
                <a:cs typeface="Avenir Book"/>
              </a:rPr>
              <a:t>OpenCar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Inc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Opendi</a:t>
            </a:r>
            <a:r>
              <a:rPr lang="en-US" sz="1000" dirty="0">
                <a:latin typeface="Avenir Book"/>
                <a:cs typeface="Avenir Book"/>
              </a:rPr>
              <a:t> AG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OpenLink</a:t>
            </a:r>
            <a:r>
              <a:rPr lang="en-US" sz="1000" dirty="0">
                <a:latin typeface="Avenir Book"/>
                <a:cs typeface="Avenir Book"/>
              </a:rPr>
              <a:t> Software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Openstream</a:t>
            </a:r>
            <a:r>
              <a:rPr lang="en-US" sz="1000" dirty="0">
                <a:latin typeface="Avenir Book"/>
                <a:cs typeface="Avenir Book"/>
              </a:rPr>
              <a:t>, Inc.</a:t>
            </a:r>
          </a:p>
          <a:p>
            <a:r>
              <a:rPr lang="en-US" sz="1000" dirty="0">
                <a:latin typeface="Avenir Book"/>
                <a:cs typeface="Avenir Book"/>
              </a:rPr>
              <a:t>Opera Software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Oracle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Orange</a:t>
            </a:r>
          </a:p>
          <a:p>
            <a:r>
              <a:rPr lang="en-US" sz="1000" dirty="0">
                <a:latin typeface="Avenir Book"/>
                <a:cs typeface="Avenir Book"/>
              </a:rPr>
              <a:t>Ordnance Survey</a:t>
            </a:r>
          </a:p>
          <a:p>
            <a:r>
              <a:rPr lang="en-US" sz="1000" dirty="0">
                <a:latin typeface="Avenir Book"/>
                <a:cs typeface="Avenir Book"/>
              </a:rPr>
              <a:t>ORO Co., Ltd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Pacific Northwest National Laboratory</a:t>
            </a:r>
          </a:p>
          <a:p>
            <a:r>
              <a:rPr lang="en-US" sz="1000" dirty="0">
                <a:latin typeface="Avenir Book"/>
                <a:cs typeface="Avenir Book"/>
              </a:rPr>
              <a:t>Panasonic Corporation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pandora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tv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PayGate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Pearson </a:t>
            </a:r>
            <a:r>
              <a:rPr lang="en-US" sz="1000" dirty="0" err="1">
                <a:latin typeface="Avenir Book"/>
                <a:cs typeface="Avenir Book"/>
              </a:rPr>
              <a:t>plc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Plantronics,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Pozitron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Profium</a:t>
            </a:r>
            <a:r>
              <a:rPr lang="en-US" sz="1000" dirty="0">
                <a:latin typeface="Avenir Book"/>
                <a:cs typeface="Avenir Book"/>
              </a:rPr>
              <a:t> Ltd.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Programa</a:t>
            </a:r>
            <a:r>
              <a:rPr lang="en-US" sz="1000" dirty="0">
                <a:latin typeface="Avenir Book"/>
                <a:cs typeface="Avenir Book"/>
              </a:rPr>
              <a:t> de </a:t>
            </a:r>
            <a:r>
              <a:rPr lang="en-US" sz="1000" dirty="0" err="1">
                <a:latin typeface="Avenir Book"/>
                <a:cs typeface="Avenir Book"/>
              </a:rPr>
              <a:t>Pos-Graduacao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em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Informatica</a:t>
            </a:r>
            <a:r>
              <a:rPr lang="en-US" sz="1000" dirty="0">
                <a:latin typeface="Avenir Book"/>
                <a:cs typeface="Avenir Book"/>
              </a:rPr>
              <a:t>, </a:t>
            </a:r>
            <a:r>
              <a:rPr lang="en-US" sz="1000" dirty="0" err="1">
                <a:latin typeface="Avenir Book"/>
                <a:cs typeface="Avenir Book"/>
              </a:rPr>
              <a:t>Universidade</a:t>
            </a:r>
            <a:r>
              <a:rPr lang="en-US" sz="1000" dirty="0">
                <a:latin typeface="Avenir Book"/>
                <a:cs typeface="Avenir Book"/>
              </a:rPr>
              <a:t> Federal do </a:t>
            </a:r>
            <a:r>
              <a:rPr lang="en-US" sz="1000" dirty="0" err="1">
                <a:latin typeface="Avenir Book"/>
                <a:cs typeface="Avenir Book"/>
              </a:rPr>
              <a:t>Espirito</a:t>
            </a:r>
            <a:r>
              <a:rPr lang="en-US" sz="1000" dirty="0">
                <a:latin typeface="Avenir Book"/>
                <a:cs typeface="Avenir Book"/>
              </a:rPr>
              <a:t> Santo</a:t>
            </a:r>
          </a:p>
          <a:p>
            <a:r>
              <a:rPr lang="en-US" sz="1000" dirty="0" err="1">
                <a:latin typeface="Avenir Book"/>
                <a:cs typeface="Avenir Book"/>
              </a:rPr>
              <a:t>Prolifogy</a:t>
            </a:r>
            <a:r>
              <a:rPr lang="en-US" sz="1000" dirty="0">
                <a:latin typeface="Avenir Book"/>
                <a:cs typeface="Avenir Book"/>
              </a:rPr>
              <a:t>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Prometheo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Qihoo</a:t>
            </a:r>
            <a:r>
              <a:rPr lang="en-US" sz="1000" dirty="0">
                <a:latin typeface="Avenir Book"/>
                <a:cs typeface="Avenir Book"/>
              </a:rPr>
              <a:t> 360 Technology Co Ltd</a:t>
            </a:r>
          </a:p>
          <a:p>
            <a:r>
              <a:rPr lang="en-US" sz="1000" dirty="0">
                <a:latin typeface="Avenir Book"/>
                <a:cs typeface="Avenir Book"/>
              </a:rPr>
              <a:t>Qualcomm Innovation Center, </a:t>
            </a:r>
            <a:r>
              <a:rPr lang="en-US" sz="1000" dirty="0" err="1">
                <a:latin typeface="Avenir Book"/>
                <a:cs typeface="Avenir Book"/>
              </a:rPr>
              <a:t>Inc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Quixey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Rabobank</a:t>
            </a:r>
            <a:r>
              <a:rPr lang="en-US" sz="1000" dirty="0">
                <a:latin typeface="Avenir Book"/>
                <a:cs typeface="Avenir Book"/>
              </a:rPr>
              <a:t> Nederland</a:t>
            </a:r>
          </a:p>
          <a:p>
            <a:r>
              <a:rPr lang="en-US" sz="1000" dirty="0" err="1">
                <a:latin typeface="Avenir Book"/>
                <a:cs typeface="Avenir Book"/>
              </a:rPr>
              <a:t>Rakuten,Inc</a:t>
            </a:r>
            <a:r>
              <a:rPr lang="en-US" sz="1000" dirty="0">
                <a:latin typeface="Avenir Book"/>
                <a:cs typeface="Avenir Book"/>
              </a:rPr>
              <a:t>.</a:t>
            </a:r>
          </a:p>
          <a:p>
            <a:r>
              <a:rPr lang="en-US" sz="1000" dirty="0">
                <a:latin typeface="Avenir Book"/>
                <a:cs typeface="Avenir Book"/>
              </a:rPr>
              <a:t>Red Hat</a:t>
            </a:r>
          </a:p>
          <a:p>
            <a:r>
              <a:rPr lang="en-US" sz="1000" dirty="0" err="1">
                <a:latin typeface="Avenir Book"/>
                <a:cs typeface="Avenir Book"/>
              </a:rPr>
              <a:t>RenderX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RICOM Inc.</a:t>
            </a:r>
          </a:p>
          <a:p>
            <a:r>
              <a:rPr lang="en-US" sz="1000" dirty="0">
                <a:latin typeface="Avenir Book"/>
                <a:cs typeface="Avenir Book"/>
              </a:rPr>
              <a:t>Ripple Labs, Inc.</a:t>
            </a:r>
          </a:p>
          <a:p>
            <a:r>
              <a:rPr lang="en-US" sz="1000" dirty="0">
                <a:latin typeface="Avenir Book"/>
                <a:cs typeface="Avenir Book"/>
              </a:rPr>
              <a:t>Ripple News</a:t>
            </a:r>
          </a:p>
          <a:p>
            <a:r>
              <a:rPr lang="en-US" sz="1000" dirty="0">
                <a:latin typeface="Avenir Book"/>
                <a:cs typeface="Avenir Book"/>
              </a:rPr>
              <a:t>RITT</a:t>
            </a:r>
          </a:p>
          <a:p>
            <a:r>
              <a:rPr lang="en-US" sz="1000" dirty="0">
                <a:latin typeface="Avenir Book"/>
                <a:cs typeface="Avenir Book"/>
              </a:rPr>
              <a:t>Royal National Institute of Blind People (RNIB)</a:t>
            </a:r>
          </a:p>
          <a:p>
            <a:r>
              <a:rPr lang="en-US" sz="1000" dirty="0">
                <a:latin typeface="Avenir Book"/>
                <a:cs typeface="Avenir Book"/>
              </a:rPr>
              <a:t>Samsung Electronics Co., Ltd.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SemanticWeb.com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Senac</a:t>
            </a:r>
            <a:r>
              <a:rPr lang="en-US" sz="1000" dirty="0">
                <a:latin typeface="Avenir Book"/>
                <a:cs typeface="Avenir Book"/>
              </a:rPr>
              <a:t> Sao Paulo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Sencha</a:t>
            </a:r>
            <a:r>
              <a:rPr lang="en-US" sz="1000" dirty="0">
                <a:latin typeface="Avenir Book"/>
                <a:cs typeface="Avenir Book"/>
              </a:rPr>
              <a:t> Inc.</a:t>
            </a:r>
          </a:p>
          <a:p>
            <a:r>
              <a:rPr lang="en-US" sz="1000" dirty="0">
                <a:latin typeface="Avenir Book"/>
                <a:cs typeface="Avenir Book"/>
              </a:rPr>
              <a:t>SERPRO (Brazilian Federal Agency of Information Technology)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Sevencards</a:t>
            </a:r>
            <a:r>
              <a:rPr lang="en-US" sz="1000" dirty="0">
                <a:latin typeface="Avenir Book"/>
                <a:cs typeface="Avenir Book"/>
              </a:rPr>
              <a:t> (AAA </a:t>
            </a:r>
            <a:r>
              <a:rPr lang="en-US" sz="1000" dirty="0" err="1">
                <a:latin typeface="Avenir Book"/>
                <a:cs typeface="Avenir Book"/>
              </a:rPr>
              <a:t>Administradora</a:t>
            </a:r>
            <a:r>
              <a:rPr lang="en-US" sz="1000" dirty="0">
                <a:latin typeface="Avenir Book"/>
                <a:cs typeface="Avenir Book"/>
              </a:rPr>
              <a:t> de Cart</a:t>
            </a:r>
          </a:p>
          <a:p>
            <a:r>
              <a:rPr lang="en-US" sz="1000" dirty="0">
                <a:latin typeface="Avenir Book"/>
                <a:cs typeface="Avenir Book"/>
              </a:rPr>
              <a:t>Shanghai </a:t>
            </a:r>
            <a:r>
              <a:rPr lang="en-US" sz="1000" dirty="0" err="1">
                <a:latin typeface="Avenir Book"/>
                <a:cs typeface="Avenir Book"/>
              </a:rPr>
              <a:t>Hongchuang</a:t>
            </a:r>
            <a:r>
              <a:rPr lang="en-US" sz="1000" dirty="0">
                <a:latin typeface="Avenir Book"/>
                <a:cs typeface="Avenir Book"/>
              </a:rPr>
              <a:t> WEB Technology Service Co., Ltd.</a:t>
            </a:r>
          </a:p>
          <a:p>
            <a:r>
              <a:rPr lang="en-US" sz="1000" dirty="0">
                <a:latin typeface="Avenir Book"/>
                <a:cs typeface="Avenir Book"/>
              </a:rPr>
              <a:t>Shanghai NGB laboratories CO.,LTD.</a:t>
            </a:r>
          </a:p>
          <a:p>
            <a:r>
              <a:rPr lang="en-US" sz="1000" dirty="0">
                <a:latin typeface="Avenir Book"/>
                <a:cs typeface="Avenir Book"/>
              </a:rPr>
              <a:t>Shenzhen </a:t>
            </a:r>
            <a:r>
              <a:rPr lang="en-US" sz="1000" dirty="0" err="1">
                <a:latin typeface="Avenir Book"/>
                <a:cs typeface="Avenir Book"/>
              </a:rPr>
              <a:t>Coolpad</a:t>
            </a:r>
            <a:r>
              <a:rPr lang="en-US" sz="1000" dirty="0">
                <a:latin typeface="Avenir Book"/>
                <a:cs typeface="Avenir Book"/>
              </a:rPr>
              <a:t> Technologies Co., Ltd.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SHIFTMobility</a:t>
            </a:r>
            <a:r>
              <a:rPr lang="en-US" sz="1000" dirty="0">
                <a:latin typeface="Avenir Book"/>
                <a:cs typeface="Avenir Book"/>
              </a:rPr>
              <a:t>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Shimply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SICS Swedish ICT AB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Siemens AG</a:t>
            </a:r>
          </a:p>
          <a:p>
            <a:r>
              <a:rPr lang="en-US" sz="1000" dirty="0">
                <a:latin typeface="Avenir Book"/>
                <a:cs typeface="Avenir Book"/>
              </a:rPr>
              <a:t>Sierra Microproducts,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Sikos</a:t>
            </a:r>
            <a:r>
              <a:rPr lang="en-US" sz="1000" dirty="0">
                <a:latin typeface="Avenir Book"/>
                <a:cs typeface="Avenir Book"/>
              </a:rPr>
              <a:t> Web Consulting</a:t>
            </a:r>
          </a:p>
          <a:p>
            <a:r>
              <a:rPr lang="en-US" sz="1000" dirty="0">
                <a:latin typeface="Avenir Book"/>
                <a:cs typeface="Avenir Book"/>
              </a:rPr>
              <a:t>SK Telecom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Skynav</a:t>
            </a:r>
            <a:r>
              <a:rPr lang="en-US" sz="1000" dirty="0">
                <a:latin typeface="Avenir Book"/>
                <a:cs typeface="Avenir Book"/>
              </a:rPr>
              <a:t>, Inc.</a:t>
            </a:r>
          </a:p>
          <a:p>
            <a:r>
              <a:rPr lang="en-US" sz="1000" dirty="0">
                <a:latin typeface="Avenir Book"/>
                <a:cs typeface="Avenir Book"/>
              </a:rPr>
              <a:t>Smart Communications Inc.,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Sociedad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Asturiana</a:t>
            </a:r>
            <a:r>
              <a:rPr lang="en-US" sz="1000" dirty="0">
                <a:latin typeface="Avenir Book"/>
                <a:cs typeface="Avenir Book"/>
              </a:rPr>
              <a:t> de </a:t>
            </a:r>
            <a:r>
              <a:rPr lang="en-US" sz="1000" dirty="0" err="1">
                <a:latin typeface="Avenir Book"/>
                <a:cs typeface="Avenir Book"/>
              </a:rPr>
              <a:t>Diversificación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Minera</a:t>
            </a:r>
            <a:r>
              <a:rPr lang="en-US" sz="1000" dirty="0">
                <a:latin typeface="Avenir Book"/>
                <a:cs typeface="Avenir Book"/>
              </a:rPr>
              <a:t> S.A. (SADIM S.A.)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Socrata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Software AG</a:t>
            </a:r>
          </a:p>
          <a:p>
            <a:r>
              <a:rPr lang="en-US" sz="1000" dirty="0">
                <a:latin typeface="Avenir Book"/>
                <a:cs typeface="Avenir Book"/>
              </a:rPr>
              <a:t>Sony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University of Southampton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SPARQL City, Inc.</a:t>
            </a:r>
          </a:p>
          <a:p>
            <a:r>
              <a:rPr lang="en-US" sz="1000" dirty="0">
                <a:latin typeface="Avenir Book"/>
                <a:cs typeface="Avenir Book"/>
              </a:rPr>
              <a:t>SSB BART Group</a:t>
            </a:r>
          </a:p>
          <a:p>
            <a:r>
              <a:rPr lang="en-US" sz="1000" dirty="0">
                <a:latin typeface="Avenir Book"/>
                <a:cs typeface="Avenir Book"/>
              </a:rPr>
              <a:t>SSL Europa</a:t>
            </a:r>
          </a:p>
          <a:p>
            <a:r>
              <a:rPr lang="en-US" sz="1000" dirty="0">
                <a:latin typeface="Avenir Book"/>
                <a:cs typeface="Avenir Book"/>
              </a:rPr>
              <a:t>Standard Treasury</a:t>
            </a:r>
          </a:p>
          <a:p>
            <a:r>
              <a:rPr lang="en-US" sz="1000" dirty="0">
                <a:latin typeface="Avenir Book"/>
                <a:cs typeface="Avenir Book"/>
              </a:rPr>
              <a:t>Stanford University</a:t>
            </a:r>
          </a:p>
          <a:p>
            <a:r>
              <a:rPr lang="en-US" sz="1000" dirty="0">
                <a:latin typeface="Avenir Book"/>
                <a:cs typeface="Avenir Book"/>
              </a:rPr>
              <a:t>Stony Brook University</a:t>
            </a:r>
          </a:p>
          <a:p>
            <a:r>
              <a:rPr lang="en-US" sz="1000" dirty="0">
                <a:latin typeface="Avenir Book"/>
                <a:cs typeface="Avenir Book"/>
              </a:rPr>
              <a:t>Submit Press Release 123</a:t>
            </a:r>
          </a:p>
          <a:p>
            <a:r>
              <a:rPr lang="en-US" sz="1000" dirty="0">
                <a:latin typeface="Avenir Book"/>
                <a:cs typeface="Avenir Book"/>
              </a:rPr>
              <a:t>SURF net </a:t>
            </a:r>
            <a:r>
              <a:rPr lang="en-US" sz="1000" dirty="0" err="1">
                <a:latin typeface="Avenir Book"/>
                <a:cs typeface="Avenir Book"/>
              </a:rPr>
              <a:t>bv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Syncro</a:t>
            </a:r>
            <a:r>
              <a:rPr lang="en-US" sz="1000" dirty="0">
                <a:latin typeface="Avenir Book"/>
                <a:cs typeface="Avenir Book"/>
              </a:rPr>
              <a:t> Soft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Sysemia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TagCommander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Tampere University of Technology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Target</a:t>
            </a:r>
          </a:p>
          <a:p>
            <a:r>
              <a:rPr lang="en-US" sz="1000" dirty="0">
                <a:latin typeface="Avenir Book"/>
                <a:cs typeface="Avenir Book"/>
              </a:rPr>
              <a:t>Telecom Italia </a:t>
            </a:r>
            <a:r>
              <a:rPr lang="en-US" sz="1000" dirty="0" err="1">
                <a:latin typeface="Avenir Book"/>
                <a:cs typeface="Avenir Book"/>
              </a:rPr>
              <a:t>SpA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Telefónica</a:t>
            </a:r>
            <a:r>
              <a:rPr lang="en-US" sz="1000" dirty="0">
                <a:latin typeface="Avenir Book"/>
                <a:cs typeface="Avenir Book"/>
              </a:rPr>
              <a:t>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Telenor</a:t>
            </a:r>
          </a:p>
          <a:p>
            <a:r>
              <a:rPr lang="en-US" sz="1000" dirty="0" err="1">
                <a:latin typeface="Avenir Book"/>
                <a:cs typeface="Avenir Book"/>
              </a:rPr>
              <a:t>Temasys</a:t>
            </a:r>
            <a:r>
              <a:rPr lang="en-US" sz="1000" dirty="0">
                <a:latin typeface="Avenir Book"/>
                <a:cs typeface="Avenir Book"/>
              </a:rPr>
              <a:t> Communications </a:t>
            </a:r>
            <a:r>
              <a:rPr lang="en-US" sz="1000" dirty="0" err="1">
                <a:latin typeface="Avenir Book"/>
                <a:cs typeface="Avenir Book"/>
              </a:rPr>
              <a:t>Pte</a:t>
            </a:r>
            <a:r>
              <a:rPr lang="en-US" sz="1000" dirty="0">
                <a:latin typeface="Avenir Book"/>
                <a:cs typeface="Avenir Book"/>
              </a:rPr>
              <a:t> Ltd</a:t>
            </a:r>
          </a:p>
          <a:p>
            <a:r>
              <a:rPr lang="en-US" sz="1000" dirty="0" err="1">
                <a:latin typeface="Avenir Book"/>
                <a:cs typeface="Avenir Book"/>
              </a:rPr>
              <a:t>Tencent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The Apache Software Foundation</a:t>
            </a:r>
          </a:p>
          <a:p>
            <a:r>
              <a:rPr lang="en-US" sz="1000" dirty="0">
                <a:latin typeface="Avenir Book"/>
                <a:cs typeface="Avenir Book"/>
              </a:rPr>
              <a:t>The National Archives</a:t>
            </a:r>
          </a:p>
          <a:p>
            <a:r>
              <a:rPr lang="en-US" sz="1000" dirty="0">
                <a:latin typeface="Avenir Book"/>
                <a:cs typeface="Avenir Book"/>
              </a:rPr>
              <a:t>The Nielsen Company</a:t>
            </a:r>
          </a:p>
          <a:p>
            <a:r>
              <a:rPr lang="en-US" sz="1000" dirty="0">
                <a:latin typeface="Avenir Book"/>
                <a:cs typeface="Avenir Book"/>
              </a:rPr>
              <a:t>The </a:t>
            </a:r>
            <a:r>
              <a:rPr lang="en-US" sz="1000" dirty="0" err="1">
                <a:latin typeface="Avenir Book"/>
                <a:cs typeface="Avenir Book"/>
              </a:rPr>
              <a:t>Paciello</a:t>
            </a:r>
            <a:r>
              <a:rPr lang="en-US" sz="1000" dirty="0">
                <a:latin typeface="Avenir Book"/>
                <a:cs typeface="Avenir Book"/>
              </a:rPr>
              <a:t> Group, LLC</a:t>
            </a:r>
          </a:p>
          <a:p>
            <a:r>
              <a:rPr lang="en-US" sz="1000" dirty="0" err="1">
                <a:latin typeface="Avenir Book"/>
                <a:cs typeface="Avenir Book"/>
              </a:rPr>
              <a:t>Tifana.com</a:t>
            </a:r>
            <a:r>
              <a:rPr lang="en-US" sz="1000" dirty="0">
                <a:latin typeface="Avenir Book"/>
                <a:cs typeface="Avenir Book"/>
              </a:rPr>
              <a:t> Co., Ltd.</a:t>
            </a:r>
          </a:p>
          <a:p>
            <a:r>
              <a:rPr lang="en-US" sz="1000" dirty="0">
                <a:latin typeface="Avenir Book"/>
                <a:cs typeface="Avenir Book"/>
              </a:rPr>
              <a:t>TNO</a:t>
            </a:r>
          </a:p>
          <a:p>
            <a:r>
              <a:rPr lang="en-US" sz="1000" dirty="0" err="1">
                <a:latin typeface="Avenir Book"/>
                <a:cs typeface="Avenir Book"/>
              </a:rPr>
              <a:t>Tomo-Digi</a:t>
            </a:r>
            <a:r>
              <a:rPr lang="en-US" sz="1000" dirty="0">
                <a:latin typeface="Avenir Book"/>
                <a:cs typeface="Avenir Book"/>
              </a:rPr>
              <a:t> Corporation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TopQuadrant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Toshiba Corporation</a:t>
            </a:r>
          </a:p>
          <a:p>
            <a:r>
              <a:rPr lang="en-US" sz="1000" dirty="0">
                <a:latin typeface="Avenir Book"/>
                <a:cs typeface="Avenir Book"/>
              </a:rPr>
              <a:t>Trinity College Dublin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TRUSTe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Twitter,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Tyfone</a:t>
            </a:r>
            <a:r>
              <a:rPr lang="en-US" sz="1000" dirty="0">
                <a:latin typeface="Avenir Book"/>
                <a:cs typeface="Avenir Book"/>
              </a:rPr>
              <a:t>, </a:t>
            </a:r>
            <a:r>
              <a:rPr lang="en-US" sz="1000" dirty="0" err="1">
                <a:latin typeface="Avenir Book"/>
                <a:cs typeface="Avenir Book"/>
              </a:rPr>
              <a:t>inc.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UCWEB</a:t>
            </a:r>
          </a:p>
          <a:p>
            <a:r>
              <a:rPr lang="en-US" sz="1000" dirty="0">
                <a:latin typeface="Avenir Book"/>
                <a:cs typeface="Avenir Book"/>
              </a:rPr>
              <a:t>Unify</a:t>
            </a:r>
          </a:p>
          <a:p>
            <a:r>
              <a:rPr lang="en-US" sz="1000" dirty="0">
                <a:latin typeface="Avenir Book"/>
                <a:cs typeface="Avenir Book"/>
              </a:rPr>
              <a:t>Universidad </a:t>
            </a:r>
            <a:r>
              <a:rPr lang="en-US" sz="1000" dirty="0" err="1">
                <a:latin typeface="Avenir Book"/>
                <a:cs typeface="Avenir Book"/>
              </a:rPr>
              <a:t>Politécnica</a:t>
            </a:r>
            <a:r>
              <a:rPr lang="en-US" sz="1000" dirty="0">
                <a:latin typeface="Avenir Book"/>
                <a:cs typeface="Avenir Book"/>
              </a:rPr>
              <a:t> de Madrid</a:t>
            </a:r>
          </a:p>
          <a:p>
            <a:r>
              <a:rPr lang="en-US" sz="1000" dirty="0">
                <a:latin typeface="Avenir Book"/>
                <a:cs typeface="Avenir Book"/>
              </a:rPr>
              <a:t>Universidad </a:t>
            </a:r>
            <a:r>
              <a:rPr lang="en-US" sz="1000" dirty="0" err="1">
                <a:latin typeface="Avenir Book"/>
                <a:cs typeface="Avenir Book"/>
              </a:rPr>
              <a:t>Tecnica</a:t>
            </a:r>
            <a:r>
              <a:rPr lang="en-US" sz="1000" dirty="0">
                <a:latin typeface="Avenir Book"/>
                <a:cs typeface="Avenir Book"/>
              </a:rPr>
              <a:t> Particular de Loja</a:t>
            </a:r>
          </a:p>
          <a:p>
            <a:r>
              <a:rPr lang="en-US" sz="1000" dirty="0" err="1">
                <a:latin typeface="Avenir Book"/>
                <a:cs typeface="Avenir Book"/>
              </a:rPr>
              <a:t>Universidade</a:t>
            </a:r>
            <a:r>
              <a:rPr lang="en-US" sz="1000" dirty="0">
                <a:latin typeface="Avenir Book"/>
                <a:cs typeface="Avenir Book"/>
              </a:rPr>
              <a:t> Federal de </a:t>
            </a:r>
            <a:r>
              <a:rPr lang="en-US" sz="1000" dirty="0" err="1">
                <a:latin typeface="Avenir Book"/>
                <a:cs typeface="Avenir Book"/>
              </a:rPr>
              <a:t>Alagoas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Universitat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Politècnica</a:t>
            </a:r>
            <a:r>
              <a:rPr lang="en-US" sz="1000" dirty="0">
                <a:latin typeface="Avenir Book"/>
                <a:cs typeface="Avenir Book"/>
              </a:rPr>
              <a:t> de </a:t>
            </a:r>
            <a:r>
              <a:rPr lang="en-US" sz="1000" dirty="0" err="1">
                <a:latin typeface="Avenir Book"/>
                <a:cs typeface="Avenir Book"/>
              </a:rPr>
              <a:t>Catalunya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Universität</a:t>
            </a:r>
            <a:r>
              <a:rPr lang="en-US" sz="1000" dirty="0">
                <a:latin typeface="Avenir Book"/>
                <a:cs typeface="Avenir Book"/>
              </a:rPr>
              <a:t> Ulm</a:t>
            </a:r>
          </a:p>
          <a:p>
            <a:r>
              <a:rPr lang="en-US" sz="1000" dirty="0" err="1">
                <a:latin typeface="Avenir Book"/>
                <a:cs typeface="Avenir Book"/>
              </a:rPr>
              <a:t>Université</a:t>
            </a:r>
            <a:r>
              <a:rPr lang="en-US" sz="1000" dirty="0">
                <a:latin typeface="Avenir Book"/>
                <a:cs typeface="Avenir Book"/>
              </a:rPr>
              <a:t> de Lyon</a:t>
            </a:r>
          </a:p>
          <a:p>
            <a:r>
              <a:rPr lang="en-US" sz="1000" dirty="0">
                <a:latin typeface="Avenir Book"/>
                <a:cs typeface="Avenir Book"/>
              </a:rPr>
              <a:t>University of Edinburgh — testimonial</a:t>
            </a:r>
          </a:p>
          <a:p>
            <a:r>
              <a:rPr lang="en-US" sz="1000" dirty="0">
                <a:latin typeface="Avenir Book"/>
                <a:cs typeface="Avenir Book"/>
              </a:rPr>
              <a:t>University of Illinois at Urbana-Champaign</a:t>
            </a:r>
          </a:p>
          <a:p>
            <a:r>
              <a:rPr lang="en-US" sz="1000" dirty="0">
                <a:latin typeface="Avenir Book"/>
                <a:cs typeface="Avenir Book"/>
              </a:rPr>
              <a:t>University of Manchester</a:t>
            </a:r>
          </a:p>
          <a:p>
            <a:r>
              <a:rPr lang="en-US" sz="1000" dirty="0">
                <a:latin typeface="Avenir Book"/>
                <a:cs typeface="Avenir Book"/>
              </a:rPr>
              <a:t>University of Oxford</a:t>
            </a:r>
          </a:p>
          <a:p>
            <a:r>
              <a:rPr lang="en-US" sz="1000" dirty="0" err="1">
                <a:latin typeface="Avenir Book"/>
                <a:cs typeface="Avenir Book"/>
              </a:rPr>
              <a:t>UplinkIT</a:t>
            </a:r>
            <a:r>
              <a:rPr lang="en-US" sz="1000" dirty="0">
                <a:latin typeface="Avenir Book"/>
                <a:cs typeface="Avenir Book"/>
              </a:rPr>
              <a:t> GmbH</a:t>
            </a:r>
          </a:p>
          <a:p>
            <a:r>
              <a:rPr lang="en-US" sz="1000" dirty="0" err="1">
                <a:latin typeface="Avenir Book"/>
                <a:cs typeface="Avenir Book"/>
              </a:rPr>
              <a:t>Veckon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Verance</a:t>
            </a:r>
            <a:r>
              <a:rPr lang="en-US" sz="1000" dirty="0">
                <a:latin typeface="Avenir Book"/>
                <a:cs typeface="Avenir Book"/>
              </a:rPr>
              <a:t> Corporation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Verimatrix</a:t>
            </a:r>
            <a:r>
              <a:rPr lang="en-US" sz="1000" dirty="0">
                <a:latin typeface="Avenir Book"/>
                <a:cs typeface="Avenir Book"/>
              </a:rPr>
              <a:t>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Verisign</a:t>
            </a:r>
            <a:r>
              <a:rPr lang="en-US" sz="1000" dirty="0">
                <a:latin typeface="Avenir Book"/>
                <a:cs typeface="Avenir Book"/>
              </a:rPr>
              <a:t>, Inc.</a:t>
            </a:r>
          </a:p>
          <a:p>
            <a:r>
              <a:rPr lang="en-US" sz="1000" dirty="0">
                <a:latin typeface="Avenir Book"/>
                <a:cs typeface="Avenir Book"/>
              </a:rPr>
              <a:t>Verizon Wireless</a:t>
            </a:r>
          </a:p>
          <a:p>
            <a:r>
              <a:rPr lang="en-US" sz="1000" dirty="0" err="1">
                <a:latin typeface="Avenir Book"/>
                <a:cs typeface="Avenir Book"/>
              </a:rPr>
              <a:t>Vimond</a:t>
            </a:r>
            <a:r>
              <a:rPr lang="en-US" sz="1000" dirty="0">
                <a:latin typeface="Avenir Book"/>
                <a:cs typeface="Avenir Book"/>
              </a:rPr>
              <a:t> Media Solutions</a:t>
            </a:r>
          </a:p>
          <a:p>
            <a:r>
              <a:rPr lang="en-US" sz="1000" dirty="0">
                <a:latin typeface="Avenir Book"/>
                <a:cs typeface="Avenir Book"/>
              </a:rPr>
              <a:t>Vision Australia</a:t>
            </a:r>
          </a:p>
          <a:p>
            <a:r>
              <a:rPr lang="en-US" sz="1000" dirty="0" err="1">
                <a:latin typeface="Avenir Book"/>
                <a:cs typeface="Avenir Book"/>
              </a:rPr>
              <a:t>VistaTEC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 err="1">
                <a:latin typeface="Avenir Book"/>
                <a:cs typeface="Avenir Book"/>
              </a:rPr>
              <a:t>Vivliostyle</a:t>
            </a:r>
            <a:r>
              <a:rPr lang="en-US" sz="1000" dirty="0">
                <a:latin typeface="Avenir Book"/>
                <a:cs typeface="Avenir Book"/>
              </a:rPr>
              <a:t> Inc.</a:t>
            </a:r>
          </a:p>
          <a:p>
            <a:r>
              <a:rPr lang="en-US" sz="1000" dirty="0">
                <a:latin typeface="Avenir Book"/>
                <a:cs typeface="Avenir Book"/>
              </a:rPr>
              <a:t>Vodafone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Voxeo</a:t>
            </a:r>
            <a:r>
              <a:rPr lang="en-US" sz="1000" dirty="0">
                <a:latin typeface="Avenir Book"/>
                <a:cs typeface="Avenir Book"/>
              </a:rPr>
              <a:t> Corporation</a:t>
            </a:r>
          </a:p>
          <a:p>
            <a:r>
              <a:rPr lang="en-US" sz="1000" dirty="0" err="1">
                <a:latin typeface="Avenir Book"/>
                <a:cs typeface="Avenir Book"/>
              </a:rPr>
              <a:t>Vrije</a:t>
            </a:r>
            <a:r>
              <a:rPr lang="en-US" sz="1000" dirty="0">
                <a:latin typeface="Avenir Book"/>
                <a:cs typeface="Avenir Book"/>
              </a:rPr>
              <a:t> </a:t>
            </a:r>
            <a:r>
              <a:rPr lang="en-US" sz="1000" dirty="0" err="1">
                <a:latin typeface="Avenir Book"/>
                <a:cs typeface="Avenir Book"/>
              </a:rPr>
              <a:t>Universiteit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The Walt Disney Company</a:t>
            </a:r>
          </a:p>
          <a:p>
            <a:r>
              <a:rPr lang="en-US" sz="1000" dirty="0">
                <a:latin typeface="Avenir Book"/>
                <a:cs typeface="Avenir Book"/>
              </a:rPr>
              <a:t>Waterloo Maple Inc.</a:t>
            </a:r>
          </a:p>
          <a:p>
            <a:r>
              <a:rPr lang="en-US" sz="1000" dirty="0">
                <a:latin typeface="Avenir Book"/>
                <a:cs typeface="Avenir Book"/>
              </a:rPr>
              <a:t>Web Key IT Pty Ltd</a:t>
            </a:r>
          </a:p>
          <a:p>
            <a:r>
              <a:rPr lang="en-US" sz="1000" dirty="0">
                <a:latin typeface="Avenir Book"/>
                <a:cs typeface="Avenir Book"/>
              </a:rPr>
              <a:t>Web Watch Inc.</a:t>
            </a:r>
          </a:p>
          <a:p>
            <a:r>
              <a:rPr lang="en-US" sz="1000" dirty="0">
                <a:latin typeface="Avenir Book"/>
                <a:cs typeface="Avenir Book"/>
              </a:rPr>
              <a:t>Web3D Consortium — testimonial</a:t>
            </a:r>
          </a:p>
          <a:p>
            <a:r>
              <a:rPr lang="en-US" sz="1000" dirty="0" err="1">
                <a:latin typeface="Avenir Book"/>
                <a:cs typeface="Avenir Book"/>
              </a:rPr>
              <a:t>Weemo</a:t>
            </a:r>
            <a:r>
              <a:rPr lang="en-US" sz="1000" dirty="0">
                <a:latin typeface="Avenir Book"/>
                <a:cs typeface="Avenir Book"/>
              </a:rPr>
              <a:t>, Inc.</a:t>
            </a:r>
          </a:p>
          <a:p>
            <a:r>
              <a:rPr lang="en-US" sz="1000" dirty="0">
                <a:latin typeface="Avenir Book"/>
                <a:cs typeface="Avenir Book"/>
              </a:rPr>
              <a:t>Wiley</a:t>
            </a:r>
          </a:p>
          <a:p>
            <a:r>
              <a:rPr lang="en-US" sz="1000" dirty="0">
                <a:latin typeface="Avenir Book"/>
                <a:cs typeface="Avenir Book"/>
              </a:rPr>
              <a:t>Working </a:t>
            </a:r>
            <a:r>
              <a:rPr lang="en-US" sz="1000" dirty="0" err="1">
                <a:latin typeface="Avenir Book"/>
                <a:cs typeface="Avenir Book"/>
              </a:rPr>
              <a:t>Ontologist</a:t>
            </a:r>
            <a:r>
              <a:rPr lang="en-US" sz="1000" dirty="0">
                <a:latin typeface="Avenir Book"/>
                <a:cs typeface="Avenir Book"/>
              </a:rPr>
              <a:t> LLC</a:t>
            </a:r>
          </a:p>
          <a:p>
            <a:r>
              <a:rPr lang="en-US" sz="1000" dirty="0" err="1">
                <a:latin typeface="Avenir Book"/>
                <a:cs typeface="Avenir Book"/>
              </a:rPr>
              <a:t>Worldpay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Wright State University</a:t>
            </a:r>
          </a:p>
          <a:p>
            <a:r>
              <a:rPr lang="en-US" sz="1000" dirty="0">
                <a:latin typeface="Avenir Book"/>
                <a:cs typeface="Avenir Book"/>
              </a:rPr>
              <a:t>WSO2</a:t>
            </a:r>
          </a:p>
          <a:p>
            <a:r>
              <a:rPr lang="en-US" sz="1000" dirty="0">
                <a:latin typeface="Avenir Book"/>
                <a:cs typeface="Avenir Book"/>
              </a:rPr>
              <a:t>WU (</a:t>
            </a:r>
            <a:r>
              <a:rPr lang="en-US" sz="1000" dirty="0" err="1">
                <a:latin typeface="Avenir Book"/>
                <a:cs typeface="Avenir Book"/>
              </a:rPr>
              <a:t>Wirschaftsuniversität</a:t>
            </a:r>
            <a:r>
              <a:rPr lang="en-US" sz="1000" dirty="0">
                <a:latin typeface="Avenir Book"/>
                <a:cs typeface="Avenir Book"/>
              </a:rPr>
              <a:t> Wien) - Vienna University of Economics and Business</a:t>
            </a:r>
          </a:p>
          <a:p>
            <a:r>
              <a:rPr lang="en-US" sz="1000" dirty="0">
                <a:latin typeface="Avenir Book"/>
                <a:cs typeface="Avenir Book"/>
              </a:rPr>
              <a:t>Yahoo!, Inc.</a:t>
            </a:r>
          </a:p>
          <a:p>
            <a:r>
              <a:rPr lang="en-US" sz="1000" dirty="0" err="1">
                <a:latin typeface="Avenir Book"/>
                <a:cs typeface="Avenir Book"/>
              </a:rPr>
              <a:t>Yandex</a:t>
            </a:r>
            <a:endParaRPr lang="en-US" sz="1000" dirty="0">
              <a:latin typeface="Avenir Book"/>
              <a:cs typeface="Avenir Book"/>
            </a:endParaRPr>
          </a:p>
          <a:p>
            <a:r>
              <a:rPr lang="en-US" sz="1000" dirty="0">
                <a:latin typeface="Avenir Book"/>
                <a:cs typeface="Avenir Book"/>
              </a:rPr>
              <a:t>Zhejiang </a:t>
            </a:r>
            <a:r>
              <a:rPr lang="en-US" sz="1000" dirty="0" smtClean="0">
                <a:latin typeface="Avenir Book"/>
                <a:cs typeface="Avenir Book"/>
              </a:rPr>
              <a:t>University</a:t>
            </a:r>
            <a:endParaRPr lang="en-US" sz="1000" dirty="0">
              <a:latin typeface="Avenir Book"/>
              <a:cs typeface="Avenir Book"/>
            </a:endParaRPr>
          </a:p>
        </p:txBody>
      </p:sp>
      <p:pic>
        <p:nvPicPr>
          <p:cNvPr id="3" name="Picture 2" descr="284490-adobe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617" y="822918"/>
            <a:ext cx="873923" cy="873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585" y="767006"/>
            <a:ext cx="634802" cy="779580"/>
          </a:xfrm>
          <a:prstGeom prst="rect">
            <a:avLst/>
          </a:prstGeom>
        </p:spPr>
      </p:pic>
      <p:pic>
        <p:nvPicPr>
          <p:cNvPr id="5" name="Picture 4" descr="117384-CERN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67" y="569171"/>
            <a:ext cx="1024363" cy="1024363"/>
          </a:xfrm>
          <a:prstGeom prst="rect">
            <a:avLst/>
          </a:prstGeom>
        </p:spPr>
      </p:pic>
      <p:pic>
        <p:nvPicPr>
          <p:cNvPr id="6" name="Picture 5" descr="ebay-vecto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37" y="477774"/>
            <a:ext cx="1358044" cy="13580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7433" y="2107403"/>
            <a:ext cx="1673327" cy="574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943" y="1977123"/>
            <a:ext cx="1118407" cy="584923"/>
          </a:xfrm>
          <a:prstGeom prst="rect">
            <a:avLst/>
          </a:prstGeom>
        </p:spPr>
      </p:pic>
      <p:pic>
        <p:nvPicPr>
          <p:cNvPr id="9" name="Picture 8" descr="2141-Land_Rover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50" y="1696841"/>
            <a:ext cx="1118584" cy="1112788"/>
          </a:xfrm>
          <a:prstGeom prst="rect">
            <a:avLst/>
          </a:prstGeom>
        </p:spPr>
      </p:pic>
      <p:pic>
        <p:nvPicPr>
          <p:cNvPr id="10" name="Picture 9" descr="113255-Mozilla.ep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08" y="2759334"/>
            <a:ext cx="1168968" cy="1168968"/>
          </a:xfrm>
          <a:prstGeom prst="rect">
            <a:avLst/>
          </a:prstGeom>
        </p:spPr>
      </p:pic>
      <p:pic>
        <p:nvPicPr>
          <p:cNvPr id="11" name="Picture 10" descr="3198-Sony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452" y="2759334"/>
            <a:ext cx="1335856" cy="13289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6575" y="2681562"/>
            <a:ext cx="843143" cy="843143"/>
          </a:xfrm>
          <a:prstGeom prst="rect">
            <a:avLst/>
          </a:prstGeom>
        </p:spPr>
      </p:pic>
      <p:pic>
        <p:nvPicPr>
          <p:cNvPr id="14" name="Picture 13" descr="6082-Yandex.eps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62" y="3726785"/>
            <a:ext cx="1340562" cy="13336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3652" y="4288020"/>
            <a:ext cx="2463800" cy="33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376" y="3214290"/>
            <a:ext cx="1549406" cy="4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8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872" y="2207700"/>
            <a:ext cx="3167266" cy="1086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06" y="1705687"/>
            <a:ext cx="1293722" cy="1588780"/>
          </a:xfrm>
          <a:prstGeom prst="rect">
            <a:avLst/>
          </a:prstGeom>
        </p:spPr>
      </p:pic>
      <p:pic>
        <p:nvPicPr>
          <p:cNvPr id="13" name="Picture 12" descr="v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95" y="826166"/>
            <a:ext cx="2504554" cy="33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70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3" presetClass="entr" presetSubtype="32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09556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solidFill>
                  <a:srgbClr val="FFFFFF"/>
                </a:solidFill>
                <a:latin typeface="Avenir Black"/>
                <a:cs typeface="Avenir Black"/>
              </a:rPr>
              <a:t>Priority of Constituencies</a:t>
            </a:r>
            <a:endParaRPr lang="en-US" sz="88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Determining Core Values: Examine Your Political Battles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Source: Wikipedia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886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 Morgan beating a photographer with his stick.jpg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0603"/>
            <a:ext cx="9144000" cy="667034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09556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solidFill>
                  <a:srgbClr val="FFFFFF"/>
                </a:solidFill>
                <a:latin typeface="Avenir Black"/>
                <a:cs typeface="Avenir Black"/>
              </a:rPr>
              <a:t>Priority of Constituencies</a:t>
            </a:r>
            <a:endParaRPr lang="en-US" sz="88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5750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Chaparral Pro"/>
                <a:cs typeface="Chaparral Pro"/>
              </a:rPr>
              <a:t>Determining Core Values: </a:t>
            </a:r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Examine Your Political Battles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Source: Wikipedia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95249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83222" y="1418043"/>
            <a:ext cx="579494" cy="7151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0" b="1" dirty="0" smtClean="0">
                <a:solidFill>
                  <a:srgbClr val="FFFFFF"/>
                </a:solidFill>
                <a:latin typeface="Chaparral Pro"/>
                <a:cs typeface="Chaparral Pro"/>
              </a:rPr>
              <a:t>“</a:t>
            </a:r>
            <a:endParaRPr lang="en-US" sz="12000" b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5154" y="1083390"/>
            <a:ext cx="7521645" cy="276383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Avenir Black"/>
                <a:cs typeface="Avenir Black"/>
              </a:rPr>
              <a:t>In </a:t>
            </a:r>
            <a:r>
              <a:rPr lang="en-US" sz="4000" dirty="0">
                <a:solidFill>
                  <a:schemeClr val="bg1"/>
                </a:solidFill>
                <a:latin typeface="Avenir Black"/>
                <a:cs typeface="Avenir Black"/>
              </a:rPr>
              <a:t>case of conflict, consider users over authors over </a:t>
            </a:r>
            <a:r>
              <a:rPr lang="en-US" sz="4000" dirty="0" err="1">
                <a:solidFill>
                  <a:schemeClr val="bg1"/>
                </a:solidFill>
                <a:latin typeface="Avenir Black"/>
                <a:cs typeface="Avenir Black"/>
              </a:rPr>
              <a:t>implementors</a:t>
            </a:r>
            <a:r>
              <a:rPr lang="en-US" sz="4000" dirty="0">
                <a:solidFill>
                  <a:schemeClr val="bg1"/>
                </a:solidFill>
                <a:latin typeface="Avenir Black"/>
                <a:cs typeface="Avenir Black"/>
              </a:rPr>
              <a:t> over </a:t>
            </a:r>
            <a:r>
              <a:rPr lang="en-US" sz="4000" dirty="0" err="1">
                <a:solidFill>
                  <a:schemeClr val="bg1"/>
                </a:solidFill>
                <a:latin typeface="Avenir Black"/>
                <a:cs typeface="Avenir Black"/>
              </a:rPr>
              <a:t>specifiers</a:t>
            </a:r>
            <a:r>
              <a:rPr lang="en-US" sz="4000" dirty="0">
                <a:solidFill>
                  <a:schemeClr val="bg1"/>
                </a:solidFill>
                <a:latin typeface="Avenir Black"/>
                <a:cs typeface="Avenir Black"/>
              </a:rPr>
              <a:t> over theoretical purity.</a:t>
            </a:r>
            <a:r>
              <a:rPr lang="en-US" sz="4000" dirty="0" smtClean="0">
                <a:solidFill>
                  <a:schemeClr val="bg1"/>
                </a:solidFill>
                <a:latin typeface="Avenir Black"/>
                <a:cs typeface="Avenir Black"/>
              </a:rPr>
              <a:t>”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613780"/>
            <a:ext cx="3877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Chaparral Pro"/>
                <a:cs typeface="Chaparral Pro"/>
              </a:rPr>
              <a:t>Core Value: Priority </a:t>
            </a:r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of Constituencies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268749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"/>
            <a:ext cx="9144000" cy="1287512"/>
          </a:xfrm>
          <a:prstGeom prst="rect">
            <a:avLst/>
          </a:prstGeom>
          <a:solidFill>
            <a:srgbClr val="6493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Users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87514"/>
            <a:ext cx="9144000" cy="1287512"/>
          </a:xfrm>
          <a:prstGeom prst="rect">
            <a:avLst/>
          </a:prstGeom>
          <a:solidFill>
            <a:srgbClr val="4C0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Authors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862538"/>
            <a:ext cx="9144000" cy="1287512"/>
          </a:xfrm>
          <a:prstGeom prst="rect">
            <a:avLst/>
          </a:prstGeom>
          <a:solidFill>
            <a:srgbClr val="492C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Theoretical Purity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75026"/>
            <a:ext cx="9144000" cy="1287512"/>
          </a:xfrm>
          <a:prstGeom prst="rect">
            <a:avLst/>
          </a:prstGeom>
          <a:solidFill>
            <a:srgbClr val="0086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err="1" smtClean="0">
                <a:solidFill>
                  <a:schemeClr val="bg1"/>
                </a:solidFill>
                <a:latin typeface="Avenir Black"/>
                <a:cs typeface="Avenir Black"/>
              </a:rPr>
              <a:t>Specifiers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46542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by Pigs Nuzzl OMG by Cameron Nordholm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362" y="-606069"/>
            <a:ext cx="10049362" cy="672725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457200" y="613780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Determining Core Values: Examine Your Political Battles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6E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pic>
        <p:nvPicPr>
          <p:cNvPr id="3" name="Picture 2" descr="Animal Farm by Fiona Yi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542" y="150886"/>
            <a:ext cx="3232916" cy="4859802"/>
          </a:xfrm>
          <a:prstGeom prst="rect">
            <a:avLst/>
          </a:prstGeom>
          <a:effectLst>
            <a:outerShdw blurRad="50800" dist="38100" dir="2700000" algn="tl" rotWithShape="0">
              <a:srgbClr val="4B2A87">
                <a:alpha val="43000"/>
              </a:srgbClr>
            </a:outerShdw>
          </a:effectLst>
          <a:scene3d>
            <a:camera prst="orthographicFront">
              <a:rot lat="0" lon="0" rev="12000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8772290" y="1955238"/>
            <a:ext cx="307777" cy="30506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Cameron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Nordholm</a:t>
            </a:r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 book design by Fiona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Yiu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08801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cuzzi by Risto Kuulasma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4664"/>
            <a:ext cx="9144000" cy="6093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Risto</a:t>
            </a:r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Kuulasmaa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783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Utility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125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Core Value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860737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1. Company vision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2. </a:t>
            </a:r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Strategic plan</a:t>
            </a: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/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3</a:t>
            </a: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. Product-focused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4. Sales-focused</a:t>
            </a:r>
            <a:endParaRPr lang="en-US" sz="4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56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Determining Core Values: Examine Your Political Battles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717625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rgbClr val="FFFFFF"/>
                </a:solidFill>
                <a:latin typeface="Avenir Black"/>
                <a:cs typeface="Avenir Black"/>
              </a:rPr>
              <a:t>What will help your organization achieve its goal?</a:t>
            </a:r>
            <a:endParaRPr lang="en-US" sz="72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75256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tel-tonight-cleaned-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93" y="1505093"/>
            <a:ext cx="3656814" cy="19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613780"/>
            <a:ext cx="4621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Chaparral Pro"/>
                <a:cs typeface="Chaparral Pro"/>
              </a:rPr>
              <a:t>Determining Core Values: Look </a:t>
            </a:r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to Your Goals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0" y="1673861"/>
            <a:ext cx="8556799" cy="598046"/>
            <a:chOff x="0" y="1502626"/>
            <a:chExt cx="8556799" cy="598046"/>
          </a:xfrm>
        </p:grpSpPr>
        <p:sp>
          <p:nvSpPr>
            <p:cNvPr id="7" name="Rectangle 6"/>
            <p:cNvSpPr/>
            <p:nvPr/>
          </p:nvSpPr>
          <p:spPr>
            <a:xfrm>
              <a:off x="0" y="1502626"/>
              <a:ext cx="8556799" cy="598046"/>
            </a:xfrm>
            <a:prstGeom prst="rect">
              <a:avLst/>
            </a:prstGeom>
            <a:solidFill>
              <a:srgbClr val="4B2A8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315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20649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6983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53317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69651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5985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02319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18653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34987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51321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167655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83989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00323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16657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32991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49325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65659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81993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298327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314661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30995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347329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363663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379997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96331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412665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428999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445333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461667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4780014" y="1865144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494335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10669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527003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543337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559671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576005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592339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08673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625007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641341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657675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674009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690343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706677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723011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739345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755679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772013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788347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804681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8210154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8373473" y="186195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0" y="2859357"/>
            <a:ext cx="9144000" cy="598046"/>
            <a:chOff x="0" y="2688122"/>
            <a:chExt cx="9144000" cy="598046"/>
          </a:xfrm>
        </p:grpSpPr>
        <p:sp>
          <p:nvSpPr>
            <p:cNvPr id="6" name="Rectangle 5"/>
            <p:cNvSpPr/>
            <p:nvPr/>
          </p:nvSpPr>
          <p:spPr>
            <a:xfrm>
              <a:off x="0" y="2688122"/>
              <a:ext cx="9144000" cy="598046"/>
            </a:xfrm>
            <a:prstGeom prst="rect">
              <a:avLst/>
            </a:prstGeom>
            <a:solidFill>
              <a:srgbClr val="4B2A8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43154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/>
            <p:cNvSpPr/>
            <p:nvPr/>
          </p:nvSpPr>
          <p:spPr>
            <a:xfrm>
              <a:off x="272228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118"/>
            <p:cNvSpPr/>
            <p:nvPr/>
          </p:nvSpPr>
          <p:spPr>
            <a:xfrm>
              <a:off x="501302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119"/>
            <p:cNvSpPr/>
            <p:nvPr/>
          </p:nvSpPr>
          <p:spPr>
            <a:xfrm>
              <a:off x="730376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959450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1188524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1417598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1646672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1875746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Oval 125"/>
            <p:cNvSpPr/>
            <p:nvPr/>
          </p:nvSpPr>
          <p:spPr>
            <a:xfrm>
              <a:off x="2104820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2333894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Oval 127"/>
            <p:cNvSpPr/>
            <p:nvPr/>
          </p:nvSpPr>
          <p:spPr>
            <a:xfrm>
              <a:off x="2562968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Oval 128"/>
            <p:cNvSpPr/>
            <p:nvPr/>
          </p:nvSpPr>
          <p:spPr>
            <a:xfrm>
              <a:off x="2792042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/>
            <p:cNvSpPr/>
            <p:nvPr/>
          </p:nvSpPr>
          <p:spPr>
            <a:xfrm>
              <a:off x="3021116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3250190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3479264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3708338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3937412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166486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395560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624634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4853708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5082782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139"/>
            <p:cNvSpPr/>
            <p:nvPr/>
          </p:nvSpPr>
          <p:spPr>
            <a:xfrm>
              <a:off x="5311856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/>
            <p:cNvSpPr/>
            <p:nvPr/>
          </p:nvSpPr>
          <p:spPr>
            <a:xfrm>
              <a:off x="5540930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141"/>
            <p:cNvSpPr/>
            <p:nvPr/>
          </p:nvSpPr>
          <p:spPr>
            <a:xfrm>
              <a:off x="5770004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/>
            <p:cNvSpPr/>
            <p:nvPr/>
          </p:nvSpPr>
          <p:spPr>
            <a:xfrm>
              <a:off x="5999078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43"/>
            <p:cNvSpPr/>
            <p:nvPr/>
          </p:nvSpPr>
          <p:spPr>
            <a:xfrm>
              <a:off x="6228152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/>
            <p:cNvSpPr/>
            <p:nvPr/>
          </p:nvSpPr>
          <p:spPr>
            <a:xfrm>
              <a:off x="6457226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/>
            <p:cNvSpPr/>
            <p:nvPr/>
          </p:nvSpPr>
          <p:spPr>
            <a:xfrm>
              <a:off x="6686300" y="3055551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/>
            <p:cNvSpPr/>
            <p:nvPr/>
          </p:nvSpPr>
          <p:spPr>
            <a:xfrm>
              <a:off x="6915374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/>
            <p:cNvSpPr/>
            <p:nvPr/>
          </p:nvSpPr>
          <p:spPr>
            <a:xfrm>
              <a:off x="7144448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/>
            <p:cNvSpPr/>
            <p:nvPr/>
          </p:nvSpPr>
          <p:spPr>
            <a:xfrm>
              <a:off x="7373522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7602596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7831670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8060744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8289818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8518892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8747966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8977047" y="3052363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42091"/>
            <a:ext cx="8229600" cy="618265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solidFill>
                  <a:srgbClr val="FFFFFF"/>
                </a:solidFill>
                <a:latin typeface="Avenir Black"/>
                <a:cs typeface="Avenir Black"/>
              </a:rPr>
              <a:t>Priceline: 52 taps over 102 s</a:t>
            </a:r>
            <a:endParaRPr lang="en-US" sz="2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2398347"/>
            <a:ext cx="3958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Avenir Black"/>
                <a:cs typeface="Avenir Black"/>
              </a:rPr>
              <a:t>Hotels.com</a:t>
            </a:r>
            <a:r>
              <a:rPr lang="en-US" sz="2000" dirty="0">
                <a:solidFill>
                  <a:srgbClr val="FFFFFF"/>
                </a:solidFill>
                <a:latin typeface="Avenir Black"/>
                <a:cs typeface="Avenir Black"/>
              </a:rPr>
              <a:t>: 40 taps </a:t>
            </a:r>
            <a:r>
              <a:rPr lang="en-US" sz="2000" dirty="0" smtClean="0">
                <a:solidFill>
                  <a:srgbClr val="FFFFFF"/>
                </a:solidFill>
                <a:latin typeface="Avenir Black"/>
                <a:cs typeface="Avenir Black"/>
              </a:rPr>
              <a:t>over </a:t>
            </a:r>
            <a:r>
              <a:rPr lang="en-US" sz="2000" dirty="0">
                <a:solidFill>
                  <a:srgbClr val="FFFFFF"/>
                </a:solidFill>
                <a:latin typeface="Avenir Black"/>
                <a:cs typeface="Avenir Black"/>
              </a:rPr>
              <a:t>109 </a:t>
            </a:r>
            <a:r>
              <a:rPr lang="en-US" sz="2000" dirty="0" smtClean="0">
                <a:solidFill>
                  <a:srgbClr val="FFFFFF"/>
                </a:solidFill>
                <a:latin typeface="Avenir Black"/>
                <a:cs typeface="Avenir Black"/>
              </a:rPr>
              <a:t>s</a:t>
            </a:r>
            <a:endParaRPr lang="en-US" sz="2000" dirty="0"/>
          </a:p>
        </p:txBody>
      </p:sp>
      <p:grpSp>
        <p:nvGrpSpPr>
          <p:cNvPr id="175" name="Group 174"/>
          <p:cNvGrpSpPr/>
          <p:nvPr/>
        </p:nvGrpSpPr>
        <p:grpSpPr>
          <a:xfrm>
            <a:off x="0" y="3992058"/>
            <a:ext cx="659638" cy="598046"/>
            <a:chOff x="0" y="3820823"/>
            <a:chExt cx="659638" cy="598046"/>
          </a:xfrm>
        </p:grpSpPr>
        <p:sp>
          <p:nvSpPr>
            <p:cNvPr id="8" name="Rectangle 7"/>
            <p:cNvSpPr/>
            <p:nvPr/>
          </p:nvSpPr>
          <p:spPr>
            <a:xfrm>
              <a:off x="0" y="3820823"/>
              <a:ext cx="659638" cy="598046"/>
            </a:xfrm>
            <a:prstGeom prst="rect">
              <a:avLst/>
            </a:prstGeom>
            <a:solidFill>
              <a:srgbClr val="4B2A8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46665" y="412562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190878" y="412562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335091" y="412562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479304" y="4125626"/>
              <a:ext cx="107740" cy="107740"/>
            </a:xfrm>
            <a:prstGeom prst="ellipse">
              <a:avLst/>
            </a:prstGeom>
            <a:solidFill>
              <a:srgbClr val="0086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7200" y="3525480"/>
            <a:ext cx="3783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venir Black"/>
                <a:cs typeface="Avenir Black"/>
              </a:rPr>
              <a:t>Hotel Tonight: 4 taps </a:t>
            </a:r>
            <a:r>
              <a:rPr lang="en-US" sz="2000" dirty="0" smtClean="0">
                <a:solidFill>
                  <a:srgbClr val="FFFFFF"/>
                </a:solidFill>
                <a:latin typeface="Avenir Black"/>
                <a:cs typeface="Avenir Black"/>
              </a:rPr>
              <a:t>over </a:t>
            </a:r>
            <a:r>
              <a:rPr lang="en-US" sz="2000" dirty="0">
                <a:solidFill>
                  <a:srgbClr val="FFFFFF"/>
                </a:solidFill>
                <a:latin typeface="Avenir Black"/>
                <a:cs typeface="Avenir Black"/>
              </a:rPr>
              <a:t>8 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777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3"/>
      <p:bldP spid="2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Speed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125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Core Value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2976653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1. Compelling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2. Interactive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3. Teachable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4. </a:t>
            </a:r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Always be Closing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4621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Chaparral Pro"/>
                <a:cs typeface="Chaparral Pro"/>
              </a:rPr>
              <a:t>Determining Core Values: Look </a:t>
            </a:r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to Your Goals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319637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8000" dirty="0" smtClean="0">
                <a:solidFill>
                  <a:srgbClr val="FFFFFF"/>
                </a:solidFill>
                <a:latin typeface="Avenir Black"/>
                <a:cs typeface="Avenir Black"/>
              </a:rPr>
              <a:t>Turn lemons into lemonade</a:t>
            </a:r>
            <a:endParaRPr lang="en-US" sz="8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946397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925-Wizards_of_the_Coas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33" y="0"/>
            <a:ext cx="5155534" cy="51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inted Trophy - Flame Beholder by Benny Mazu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2364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venir Light"/>
                <a:cs typeface="Avenir Light"/>
              </a:rPr>
              <a:t>Photo by Benny Mazur</a:t>
            </a:r>
            <a:endParaRPr lang="en-US" sz="800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13780"/>
            <a:ext cx="5391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Chaparral Pro"/>
                <a:cs typeface="Chaparral Pro"/>
              </a:rPr>
              <a:t>Determining Core Values: Learn </a:t>
            </a:r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From Your </a:t>
            </a:r>
            <a:r>
              <a:rPr lang="en-US" sz="2000" i="1" dirty="0" err="1" smtClean="0">
                <a:solidFill>
                  <a:srgbClr val="FFFFFF"/>
                </a:solidFill>
                <a:latin typeface="Chaparral Pro"/>
                <a:cs typeface="Chaparral Pro"/>
              </a:rPr>
              <a:t>Misatkes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138748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ers by Jakob Montrasi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6543"/>
            <a:ext cx="9144000" cy="6081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Jakob</a:t>
            </a:r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Montrasio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431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613780"/>
            <a:ext cx="5391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Chaparral Pro"/>
                <a:cs typeface="Chaparral Pro"/>
              </a:rPr>
              <a:t>Determining Core Values: Learn </a:t>
            </a:r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From Your </a:t>
            </a:r>
            <a:r>
              <a:rPr lang="en-US" sz="2000" i="1" dirty="0" err="1" smtClean="0">
                <a:solidFill>
                  <a:srgbClr val="FFFFFF"/>
                </a:solidFill>
                <a:latin typeface="Chaparral Pro"/>
                <a:cs typeface="Chaparral Pro"/>
              </a:rPr>
              <a:t>Misatkes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  <p:pic>
        <p:nvPicPr>
          <p:cNvPr id="2" name="Picture 1" descr="dnd 1e 5th print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51" y="511590"/>
            <a:ext cx="2709537" cy="4013502"/>
          </a:xfrm>
          <a:prstGeom prst="rect">
            <a:avLst/>
          </a:prstGeom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3" name="Picture 2" descr="bdn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21" y="511590"/>
            <a:ext cx="3291196" cy="4013502"/>
          </a:xfrm>
          <a:prstGeom prst="rect">
            <a:avLst/>
          </a:prstGeom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  <a:scene3d>
            <a:camera prst="orthographicFront">
              <a:rot lat="0" lon="0" rev="360000"/>
            </a:camera>
            <a:lightRig rig="threePt" dir="t"/>
          </a:scene3d>
        </p:spPr>
      </p:pic>
      <p:pic>
        <p:nvPicPr>
          <p:cNvPr id="4" name="Picture 3" descr="adn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18" y="511590"/>
            <a:ext cx="2946802" cy="4013502"/>
          </a:xfrm>
          <a:prstGeom prst="rect">
            <a:avLst/>
          </a:prstGeom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  <a:scene3d>
            <a:camera prst="orthographicFront">
              <a:rot lat="0" lon="0" rev="240000"/>
            </a:camera>
            <a:lightRig rig="threePt" dir="t"/>
          </a:scene3d>
        </p:spPr>
      </p:pic>
      <p:pic>
        <p:nvPicPr>
          <p:cNvPr id="5" name="Picture 4" descr="dnd 3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30" y="511590"/>
            <a:ext cx="3062378" cy="4013502"/>
          </a:xfrm>
          <a:prstGeom prst="rect">
            <a:avLst/>
          </a:prstGeom>
          <a:scene3d>
            <a:camera prst="orthographicFront">
              <a:rot lat="0" lon="0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958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3" presetClass="entr" presetSubtype="28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"/>
                            </p:stCondLst>
                            <p:childTnLst>
                              <p:par>
                                <p:cTn id="3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"/>
                            </p:stCondLst>
                            <p:childTnLst>
                              <p:par>
                                <p:cTn id="42" presetID="23" presetClass="entr" presetSubtype="28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ad Pro Bono by Boston Public Libr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052" y="-3524764"/>
            <a:ext cx="10058400" cy="15815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Image by Boston Public Library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613780"/>
            <a:ext cx="5391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Chaparral Pro"/>
                <a:cs typeface="Chaparral Pro"/>
              </a:rPr>
              <a:t>Determining Core Values: Learn </a:t>
            </a:r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From Your </a:t>
            </a:r>
            <a:r>
              <a:rPr lang="en-US" sz="2000" i="1" dirty="0" err="1" smtClean="0">
                <a:solidFill>
                  <a:srgbClr val="FFFFFF"/>
                </a:solidFill>
                <a:latin typeface="Chaparral Pro"/>
                <a:cs typeface="Chaparral Pro"/>
              </a:rPr>
              <a:t>Misatkes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240798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no 2 by horowisewol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84542" y="1"/>
            <a:ext cx="14930840" cy="55299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13780"/>
            <a:ext cx="5391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haparral Pro"/>
                <a:cs typeface="Chaparral Pro"/>
              </a:rPr>
              <a:t>Determining Core Values: Learn </a:t>
            </a:r>
            <a:r>
              <a:rPr lang="en-US" sz="2000" i="1" dirty="0" smtClean="0">
                <a:latin typeface="Chaparral Pro"/>
                <a:cs typeface="Chaparral Pro"/>
              </a:rPr>
              <a:t>From Your </a:t>
            </a:r>
            <a:r>
              <a:rPr lang="en-US" sz="2000" i="1" dirty="0" err="1" smtClean="0">
                <a:latin typeface="Chaparral Pro"/>
                <a:cs typeface="Chaparral Pro"/>
              </a:rPr>
              <a:t>Misatkes</a:t>
            </a:r>
            <a:endParaRPr lang="en-US" sz="2000" i="1" dirty="0">
              <a:latin typeface="Chaparral Pro"/>
              <a:cs typeface="Chaparral Pro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955661" y="591262"/>
            <a:ext cx="1622104" cy="899032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492C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2375" y="691563"/>
            <a:ext cx="141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Noteworthy Light"/>
                <a:cs typeface="Noteworthy Light"/>
              </a:rPr>
              <a:t>Lorem</a:t>
            </a:r>
            <a:r>
              <a:rPr lang="en-US" dirty="0" smtClean="0">
                <a:latin typeface="Noteworthy Light"/>
                <a:cs typeface="Noteworthy Light"/>
              </a:rPr>
              <a:t> </a:t>
            </a:r>
            <a:r>
              <a:rPr lang="en-US" dirty="0" err="1" smtClean="0">
                <a:latin typeface="Noteworthy Light"/>
                <a:cs typeface="Noteworthy Light"/>
              </a:rPr>
              <a:t>ipsum</a:t>
            </a:r>
            <a:endParaRPr lang="en-US" dirty="0">
              <a:latin typeface="Noteworthy Light"/>
              <a:cs typeface="Noteworthy Light"/>
            </a:endParaRPr>
          </a:p>
          <a:p>
            <a:pPr algn="ctr"/>
            <a:r>
              <a:rPr lang="en-US" dirty="0" smtClean="0">
                <a:latin typeface="Noteworthy Light"/>
                <a:cs typeface="Noteworthy Light"/>
              </a:rPr>
              <a:t>dolor sit </a:t>
            </a:r>
            <a:r>
              <a:rPr lang="en-US" dirty="0" err="1" smtClean="0">
                <a:latin typeface="Noteworthy Light"/>
                <a:cs typeface="Noteworthy Light"/>
              </a:rPr>
              <a:t>amet</a:t>
            </a:r>
            <a:r>
              <a:rPr lang="en-US" dirty="0" smtClean="0">
                <a:latin typeface="Noteworthy Light"/>
                <a:cs typeface="Noteworthy Light"/>
              </a:rPr>
              <a:t>.</a:t>
            </a:r>
            <a:endParaRPr lang="en-US" dirty="0">
              <a:latin typeface="Noteworthy Light"/>
              <a:cs typeface="Noteworthy Light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3225352" y="591262"/>
            <a:ext cx="1804438" cy="1011907"/>
          </a:xfrm>
          <a:prstGeom prst="wedgeEllipseCallout">
            <a:avLst/>
          </a:prstGeom>
          <a:solidFill>
            <a:schemeClr val="bg1"/>
          </a:solidFill>
          <a:ln>
            <a:solidFill>
              <a:srgbClr val="492C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``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98803" y="622406"/>
            <a:ext cx="1660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Noteworthy Light"/>
                <a:cs typeface="Noteworthy Light"/>
              </a:rPr>
              <a:t>This golem</a:t>
            </a:r>
          </a:p>
          <a:p>
            <a:pPr algn="ctr"/>
            <a:r>
              <a:rPr lang="en-US" dirty="0" smtClean="0">
                <a:latin typeface="Noteworthy Light"/>
                <a:cs typeface="Noteworthy Light"/>
              </a:rPr>
              <a:t>is speaking really</a:t>
            </a:r>
          </a:p>
          <a:p>
            <a:pPr algn="ctr"/>
            <a:r>
              <a:rPr lang="en-US" dirty="0" smtClean="0">
                <a:latin typeface="Noteworthy Light"/>
                <a:cs typeface="Noteworthy Light"/>
              </a:rPr>
              <a:t>shitty Latin.</a:t>
            </a:r>
            <a:endParaRPr lang="en-US" dirty="0">
              <a:latin typeface="Noteworthy Light"/>
              <a:cs typeface="Noteworthy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  <a:latin typeface="Avenir Light"/>
                <a:cs typeface="Avenir Light"/>
              </a:rPr>
              <a:t>Photo </a:t>
            </a:r>
            <a:r>
              <a:rPr lang="en-US" sz="800" dirty="0" smtClean="0">
                <a:solidFill>
                  <a:srgbClr val="000000"/>
                </a:solidFill>
                <a:latin typeface="Avenir Light"/>
                <a:cs typeface="Avenir Light"/>
              </a:rPr>
              <a:t>by </a:t>
            </a:r>
            <a:r>
              <a:rPr lang="en-US" sz="800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horowisewolf</a:t>
            </a:r>
            <a:endParaRPr lang="en-US" sz="8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008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613780"/>
            <a:ext cx="5391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Chaparral Pro"/>
                <a:cs typeface="Chaparral Pro"/>
              </a:rPr>
              <a:t>Determining Core Values: Learn </a:t>
            </a:r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From Your </a:t>
            </a:r>
            <a:r>
              <a:rPr lang="en-US" sz="2000" i="1" dirty="0" err="1" smtClean="0">
                <a:solidFill>
                  <a:srgbClr val="FFFFFF"/>
                </a:solidFill>
                <a:latin typeface="Chaparral Pro"/>
                <a:cs typeface="Chaparral Pro"/>
              </a:rPr>
              <a:t>Misatkes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  <p:pic>
        <p:nvPicPr>
          <p:cNvPr id="2" name="Picture 1" descr="dnd 1e 5th print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51" y="511590"/>
            <a:ext cx="2709537" cy="4013502"/>
          </a:xfrm>
          <a:prstGeom prst="rect">
            <a:avLst/>
          </a:prstGeom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3" name="Picture 2" descr="bdn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21" y="511590"/>
            <a:ext cx="3291196" cy="4013502"/>
          </a:xfrm>
          <a:prstGeom prst="rect">
            <a:avLst/>
          </a:prstGeom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  <a:scene3d>
            <a:camera prst="orthographicFront">
              <a:rot lat="0" lon="0" rev="360000"/>
            </a:camera>
            <a:lightRig rig="threePt" dir="t"/>
          </a:scene3d>
        </p:spPr>
      </p:pic>
      <p:pic>
        <p:nvPicPr>
          <p:cNvPr id="4" name="Picture 3" descr="adn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18" y="511590"/>
            <a:ext cx="2946802" cy="4013502"/>
          </a:xfrm>
          <a:prstGeom prst="rect">
            <a:avLst/>
          </a:prstGeom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  <a:scene3d>
            <a:camera prst="orthographicFront">
              <a:rot lat="0" lon="0" rev="240000"/>
            </a:camera>
            <a:lightRig rig="threePt" dir="t"/>
          </a:scene3d>
        </p:spPr>
      </p:pic>
      <p:pic>
        <p:nvPicPr>
          <p:cNvPr id="5" name="Picture 4" descr="dnd 3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30" y="511590"/>
            <a:ext cx="3062378" cy="4013502"/>
          </a:xfrm>
          <a:prstGeom prst="rect">
            <a:avLst/>
          </a:prstGeom>
          <a:scene3d>
            <a:camera prst="orthographicFront">
              <a:rot lat="0" lon="0" rev="120000"/>
            </a:camera>
            <a:lightRig rig="threePt" dir="t"/>
          </a:scene3d>
        </p:spPr>
      </p:pic>
      <p:pic>
        <p:nvPicPr>
          <p:cNvPr id="6" name="Picture 5" descr="dnd 4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29" y="511590"/>
            <a:ext cx="3063981" cy="4013502"/>
          </a:xfrm>
          <a:prstGeom prst="rect">
            <a:avLst/>
          </a:prstGeom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</p:spPr>
      </p:pic>
      <p:pic>
        <p:nvPicPr>
          <p:cNvPr id="7" name="Picture 6" descr="Pathfinde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80" y="506901"/>
            <a:ext cx="3095441" cy="4018191"/>
          </a:xfrm>
          <a:prstGeom prst="rect">
            <a:avLst/>
          </a:prstGeom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  <a:scene3d>
            <a:camera prst="orthographicFront">
              <a:rot lat="0" lon="0" rev="600000"/>
            </a:camera>
            <a:lightRig rig="threePt" dir="t"/>
          </a:scene3d>
        </p:spPr>
      </p:pic>
      <p:pic>
        <p:nvPicPr>
          <p:cNvPr id="8" name="Picture 7" descr="dnd 5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65" y="523152"/>
            <a:ext cx="3131044" cy="4097196"/>
          </a:xfrm>
          <a:prstGeom prst="rect">
            <a:avLst/>
          </a:prstGeom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  <a:scene3d>
            <a:camera prst="orthographicFront">
              <a:rot lat="0" lon="0" rev="24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60214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"/>
                            </p:stCondLst>
                            <p:childTnLst>
                              <p:par>
                                <p:cTn id="2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"/>
                            </p:stCondLst>
                            <p:childTnLst>
                              <p:par>
                                <p:cTn id="3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Fidelity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13780"/>
            <a:ext cx="125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Core Value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139104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1. Respectful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2. Honest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3. Rock Solid Dependability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4. Optimistic</a:t>
            </a:r>
            <a:endParaRPr lang="en-US" sz="4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13780"/>
            <a:ext cx="5391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  <a:latin typeface="Chaparral Pro"/>
                <a:cs typeface="Chaparral Pro"/>
              </a:rPr>
              <a:t>Determining Core Values: Learn </a:t>
            </a:r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From Your </a:t>
            </a:r>
            <a:r>
              <a:rPr lang="en-US" sz="2000" i="1" dirty="0" err="1" smtClean="0">
                <a:solidFill>
                  <a:srgbClr val="FFFFFF"/>
                </a:solidFill>
                <a:latin typeface="Chaparral Pro"/>
                <a:cs typeface="Chaparral Pro"/>
              </a:rPr>
              <a:t>Misatkes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7001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8000" dirty="0" smtClean="0">
                <a:solidFill>
                  <a:srgbClr val="FFFFFF"/>
                </a:solidFill>
                <a:latin typeface="Avenir Black"/>
                <a:cs typeface="Avenir Black"/>
              </a:rPr>
              <a:t>What motivates your boss?</a:t>
            </a:r>
            <a:endParaRPr lang="en-US" sz="8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403742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da by George L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venir Light"/>
                <a:cs typeface="Avenir Light"/>
              </a:rPr>
              <a:t>Photo by </a:t>
            </a:r>
            <a:r>
              <a:rPr lang="en-US" sz="800" dirty="0" smtClean="0">
                <a:solidFill>
                  <a:schemeClr val="bg1"/>
                </a:solidFill>
                <a:latin typeface="Avenir Light"/>
                <a:cs typeface="Avenir Light"/>
              </a:rPr>
              <a:t>George Lu</a:t>
            </a:r>
            <a:endParaRPr lang="en-US" sz="800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60115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w-do-you-do-fellow-ki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4125" cy="5215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venir Light"/>
                <a:cs typeface="Avenir Light"/>
              </a:rPr>
              <a:t>Still from “30 Rock”</a:t>
            </a:r>
            <a:endParaRPr lang="en-US" sz="800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86555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108"/>
            <a:ext cx="9144000" cy="5208608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5" idx="3"/>
          </p:cNvCxnSpPr>
          <p:nvPr/>
        </p:nvCxnSpPr>
        <p:spPr>
          <a:xfrm>
            <a:off x="3117850" y="1693741"/>
            <a:ext cx="1016000" cy="0"/>
          </a:xfrm>
          <a:prstGeom prst="straightConnector1">
            <a:avLst/>
          </a:prstGeom>
          <a:ln>
            <a:solidFill>
              <a:srgbClr val="0086EE"/>
            </a:solidFill>
            <a:tailEnd type="arrow"/>
          </a:ln>
          <a:effectLst>
            <a:outerShdw blurRad="40000" dist="20000" dir="5400000" rotWithShape="0">
              <a:srgbClr val="492C5D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92616" y="1439119"/>
            <a:ext cx="2225234" cy="509244"/>
          </a:xfrm>
          <a:prstGeom prst="rect">
            <a:avLst/>
          </a:prstGeom>
          <a:solidFill>
            <a:srgbClr val="0086EE"/>
          </a:solidFill>
          <a:ln>
            <a:noFill/>
          </a:ln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Avenir Book"/>
                <a:cs typeface="Avenir Book"/>
              </a:rPr>
              <a:t>Christopher Smith</a:t>
            </a:r>
            <a:endParaRPr lang="en-US" sz="2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692400" y="3225800"/>
            <a:ext cx="285750" cy="914400"/>
          </a:xfrm>
          <a:prstGeom prst="straightConnector1">
            <a:avLst/>
          </a:prstGeom>
          <a:ln>
            <a:solidFill>
              <a:srgbClr val="0086EE"/>
            </a:solidFill>
            <a:tailEnd type="arrow"/>
          </a:ln>
          <a:effectLst>
            <a:outerShdw blurRad="40000" dist="20000" dir="5400000" rotWithShape="0">
              <a:srgbClr val="492C5D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05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11" y="-276820"/>
            <a:ext cx="9212096" cy="55389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</a:t>
            </a:r>
            <a:r>
              <a:rPr lang="en-US" sz="800" dirty="0" err="1">
                <a:solidFill>
                  <a:srgbClr val="FFFFFF"/>
                </a:solidFill>
                <a:latin typeface="Avenir Light"/>
                <a:cs typeface="Avenir Light"/>
              </a:rPr>
              <a:t>Anirudh</a:t>
            </a:r>
            <a:r>
              <a:rPr lang="en-US" sz="800" dirty="0">
                <a:solidFill>
                  <a:srgbClr val="FFFFFF"/>
                </a:solidFill>
                <a:latin typeface="Avenir Light"/>
                <a:cs typeface="Avenir Light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venir Light"/>
                <a:cs typeface="Avenir Light"/>
              </a:rPr>
              <a:t>Koul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407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in Mai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52"/>
            <a:ext cx="9144000" cy="52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2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l Pay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8003" cy="522605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457200" y="1800940"/>
            <a:ext cx="8229600" cy="276383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“Mad as a </a:t>
            </a:r>
            <a:r>
              <a:rPr lang="en-US" sz="4000" dirty="0" err="1" smtClean="0">
                <a:solidFill>
                  <a:srgbClr val="FFFFFF"/>
                </a:solidFill>
                <a:latin typeface="Avenir Black"/>
                <a:cs typeface="Avenir Black"/>
              </a:rPr>
              <a:t>meathammer</a:t>
            </a: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. But I love it.”</a:t>
            </a:r>
          </a:p>
          <a:p>
            <a:pPr algn="l"/>
            <a:endParaRPr lang="en-US" sz="4000" dirty="0">
              <a:solidFill>
                <a:srgbClr val="FFFFFF"/>
              </a:solidFill>
              <a:latin typeface="Avenir Black"/>
              <a:cs typeface="Avenir Black"/>
            </a:endParaRPr>
          </a:p>
          <a:p>
            <a:pPr algn="l"/>
            <a:r>
              <a:rPr lang="en-US" sz="2000" dirty="0" smtClean="0">
                <a:solidFill>
                  <a:srgbClr val="FFFFFF"/>
                </a:solidFill>
                <a:latin typeface="Avenir Black"/>
                <a:cs typeface="Avenir Black"/>
              </a:rPr>
              <a:t>—Carl Payne, chain mail technician</a:t>
            </a:r>
            <a:endParaRPr lang="en-US" sz="2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07883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1. Fashionable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2. Cool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3. Newsworthy</a:t>
            </a:r>
            <a:b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</a:b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4. Attractive to advertisers</a:t>
            </a:r>
            <a:endParaRPr lang="en-US" sz="4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455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Determining Core Values: Impress Your Boss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358145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Demonstrate Your Core Values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53133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an Carlos the Guinea Pig by Garen 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015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Garen</a:t>
            </a:r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 M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0442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"/>
            <a:ext cx="9144000" cy="1287512"/>
          </a:xfrm>
          <a:prstGeom prst="rect">
            <a:avLst/>
          </a:prstGeom>
          <a:solidFill>
            <a:srgbClr val="6493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User-focused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7514"/>
            <a:ext cx="9144000" cy="1287512"/>
          </a:xfrm>
          <a:prstGeom prst="rect">
            <a:avLst/>
          </a:prstGeom>
          <a:solidFill>
            <a:srgbClr val="4C0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Data-driven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862538"/>
            <a:ext cx="9144000" cy="1287512"/>
          </a:xfrm>
          <a:prstGeom prst="rect">
            <a:avLst/>
          </a:prstGeom>
          <a:solidFill>
            <a:srgbClr val="492C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Iterative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575026"/>
            <a:ext cx="9144000" cy="1287512"/>
          </a:xfrm>
          <a:prstGeom prst="rect">
            <a:avLst/>
          </a:prstGeom>
          <a:solidFill>
            <a:srgbClr val="0086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Simplified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64318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613780"/>
            <a:ext cx="2435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Evergreen’s Core Value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758" y="188608"/>
            <a:ext cx="2902485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426381"/>
            <a:ext cx="9144000" cy="1717119"/>
          </a:xfrm>
          <a:prstGeom prst="rect">
            <a:avLst/>
          </a:prstGeom>
          <a:solidFill>
            <a:srgbClr val="6493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Will a client be mad at us if we take their link out?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15025"/>
            <a:ext cx="9144000" cy="1711355"/>
          </a:xfrm>
          <a:prstGeom prst="rect">
            <a:avLst/>
          </a:prstGeom>
          <a:solidFill>
            <a:srgbClr val="492C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Does this link </a:t>
            </a: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contain</a:t>
            </a:r>
          </a:p>
          <a:p>
            <a:pPr marL="457200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good content?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9144000" cy="1715023"/>
          </a:xfrm>
          <a:prstGeom prst="rect">
            <a:avLst/>
          </a:prstGeom>
          <a:solidFill>
            <a:srgbClr val="0086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Should this link be in </a:t>
            </a:r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the</a:t>
            </a:r>
          </a:p>
          <a:p>
            <a:pPr marL="457200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primary </a:t>
            </a:r>
            <a:r>
              <a:rPr lang="en-US" sz="4000" dirty="0" err="1">
                <a:solidFill>
                  <a:srgbClr val="FFFFFF"/>
                </a:solidFill>
                <a:latin typeface="Avenir Black"/>
                <a:cs typeface="Avenir Black"/>
              </a:rPr>
              <a:t>nav</a:t>
            </a:r>
            <a:r>
              <a:rPr lang="en-US" sz="4000" dirty="0">
                <a:solidFill>
                  <a:srgbClr val="FFFFFF"/>
                </a:solidFill>
                <a:latin typeface="Avenir Black"/>
                <a:cs typeface="Avenir Black"/>
              </a:rPr>
              <a:t>?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338852" y="848736"/>
            <a:ext cx="1905033" cy="0"/>
          </a:xfrm>
          <a:prstGeom prst="line">
            <a:avLst/>
          </a:prstGeom>
          <a:ln w="762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31688" y="2560296"/>
            <a:ext cx="1905033" cy="0"/>
          </a:xfrm>
          <a:prstGeom prst="line">
            <a:avLst/>
          </a:prstGeom>
          <a:ln w="762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92177" y="4282917"/>
            <a:ext cx="1740058" cy="0"/>
          </a:xfrm>
          <a:prstGeom prst="line">
            <a:avLst/>
          </a:prstGeom>
          <a:ln w="762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09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426381"/>
            <a:ext cx="9144000" cy="1717119"/>
          </a:xfrm>
          <a:prstGeom prst="rect">
            <a:avLst/>
          </a:prstGeom>
          <a:solidFill>
            <a:srgbClr val="6493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Does our audience need info</a:t>
            </a:r>
          </a:p>
          <a:p>
            <a:pPr marL="457200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that isn’t currently available?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15025"/>
            <a:ext cx="9144000" cy="1711355"/>
          </a:xfrm>
          <a:prstGeom prst="rect">
            <a:avLst/>
          </a:prstGeom>
          <a:solidFill>
            <a:srgbClr val="492C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If not, who needs it and how</a:t>
            </a:r>
          </a:p>
          <a:p>
            <a:pPr marL="457200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could that change its placement?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9144000" cy="1715023"/>
          </a:xfrm>
          <a:prstGeom prst="rect">
            <a:avLst/>
          </a:prstGeom>
          <a:solidFill>
            <a:srgbClr val="0086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Do prospective students need</a:t>
            </a:r>
          </a:p>
          <a:p>
            <a:pPr marL="457200"/>
            <a:r>
              <a:rPr lang="en-US" sz="4000" dirty="0" smtClean="0">
                <a:solidFill>
                  <a:srgbClr val="FFFFFF"/>
                </a:solidFill>
                <a:latin typeface="Avenir Black"/>
                <a:cs typeface="Avenir Black"/>
              </a:rPr>
              <a:t>this information?</a:t>
            </a:r>
            <a:endParaRPr lang="en-US" sz="4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27203" y="848736"/>
            <a:ext cx="5004640" cy="0"/>
          </a:xfrm>
          <a:prstGeom prst="line">
            <a:avLst/>
          </a:prstGeom>
          <a:ln w="762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20305" y="2560296"/>
            <a:ext cx="1017026" cy="0"/>
          </a:xfrm>
          <a:prstGeom prst="line">
            <a:avLst/>
          </a:prstGeom>
          <a:ln w="762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37975" y="4282917"/>
            <a:ext cx="3085527" cy="0"/>
          </a:xfrm>
          <a:prstGeom prst="line">
            <a:avLst/>
          </a:prstGeom>
          <a:ln w="762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17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User-focused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2435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Evergreen’s Core Value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3413685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95650" y="2014726"/>
            <a:ext cx="262123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chemeClr val="bg1"/>
                </a:solidFill>
                <a:latin typeface="Optima"/>
                <a:cs typeface="Optima"/>
              </a:rPr>
              <a:t>Executive Producer</a:t>
            </a:r>
            <a:endParaRPr lang="en-US" sz="2300" dirty="0">
              <a:solidFill>
                <a:schemeClr val="bg1"/>
              </a:solidFill>
              <a:latin typeface="Optima"/>
              <a:cs typeface="Optim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77410" y="2352164"/>
            <a:ext cx="218918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 smtClean="0">
                <a:solidFill>
                  <a:schemeClr val="bg1"/>
                </a:solidFill>
                <a:latin typeface="Optima"/>
                <a:cs typeface="Optima"/>
              </a:rPr>
              <a:t>DICK WOLF</a:t>
            </a:r>
            <a:endParaRPr lang="en-US" sz="2900" dirty="0">
              <a:solidFill>
                <a:schemeClr val="bg1"/>
              </a:solidFill>
              <a:latin typeface="Optima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40825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"/>
            <a:ext cx="9144000" cy="1287512"/>
          </a:xfrm>
          <a:prstGeom prst="rect">
            <a:avLst/>
          </a:prstGeom>
          <a:solidFill>
            <a:srgbClr val="6493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000" dirty="0" smtClean="0">
                <a:solidFill>
                  <a:schemeClr val="bg1"/>
                </a:solidFill>
                <a:latin typeface="Avenir Black"/>
                <a:cs typeface="Avenir Black"/>
              </a:rPr>
              <a:t>Experience your education the way you imagine.</a:t>
            </a:r>
            <a:endParaRPr lang="en-US" sz="2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87514"/>
            <a:ext cx="9144000" cy="1287512"/>
          </a:xfrm>
          <a:prstGeom prst="rect">
            <a:avLst/>
          </a:prstGeom>
          <a:solidFill>
            <a:srgbClr val="4C0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000" dirty="0" smtClean="0">
                <a:solidFill>
                  <a:schemeClr val="bg1"/>
                </a:solidFill>
                <a:latin typeface="Avenir Black"/>
                <a:cs typeface="Avenir Black"/>
              </a:rPr>
              <a:t>See why Evergreen is a very different place to learn.</a:t>
            </a:r>
            <a:endParaRPr lang="en-US" sz="2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862538"/>
            <a:ext cx="9144000" cy="1287512"/>
          </a:xfrm>
          <a:prstGeom prst="rect">
            <a:avLst/>
          </a:prstGeom>
          <a:solidFill>
            <a:srgbClr val="492C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000" dirty="0" smtClean="0">
                <a:solidFill>
                  <a:schemeClr val="bg1"/>
                </a:solidFill>
                <a:latin typeface="Avenir Black"/>
                <a:cs typeface="Avenir Black"/>
              </a:rPr>
              <a:t>Get an education tailored to you.</a:t>
            </a:r>
            <a:endParaRPr lang="en-US" sz="2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575026"/>
            <a:ext cx="9144000" cy="1287512"/>
          </a:xfrm>
          <a:prstGeom prst="rect">
            <a:avLst/>
          </a:prstGeom>
          <a:solidFill>
            <a:srgbClr val="0086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2000" dirty="0" smtClean="0">
                <a:solidFill>
                  <a:schemeClr val="bg1"/>
                </a:solidFill>
                <a:latin typeface="Avenir Black"/>
                <a:cs typeface="Avenir Black"/>
              </a:rPr>
              <a:t>Get the customized education you deserve.</a:t>
            </a:r>
            <a:endParaRPr lang="en-US" sz="20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75550" y="1639957"/>
            <a:ext cx="1353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Avenir Book"/>
                <a:cs typeface="Avenir Book"/>
              </a:rPr>
              <a:t>-38%</a:t>
            </a:r>
            <a:endParaRPr lang="en-US" sz="40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5550" y="2867164"/>
            <a:ext cx="1353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Avenir Book"/>
                <a:cs typeface="Avenir Book"/>
              </a:rPr>
              <a:t>-40%</a:t>
            </a:r>
            <a:endParaRPr lang="en-US" sz="40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5550" y="4149864"/>
            <a:ext cx="1353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Avenir Book"/>
                <a:cs typeface="Avenir Book"/>
              </a:rPr>
              <a:t>-56%</a:t>
            </a:r>
            <a:endParaRPr lang="en-US" sz="4000" dirty="0">
              <a:solidFill>
                <a:srgbClr val="FFFFFF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37607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08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Data-driven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2435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Evergreen’s Core Value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743792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avig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86987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834885" y="754433"/>
            <a:ext cx="333224" cy="817299"/>
          </a:xfrm>
          <a:prstGeom prst="straightConnector1">
            <a:avLst/>
          </a:prstGeom>
          <a:ln>
            <a:solidFill>
              <a:srgbClr val="0086EE"/>
            </a:solidFill>
            <a:tailEnd type="arrow"/>
          </a:ln>
          <a:effectLst>
            <a:outerShdw blurRad="40000" dist="20000" dir="5400000" rotWithShape="0">
              <a:srgbClr val="492C5D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7" idx="0"/>
          </p:cNvCxnSpPr>
          <p:nvPr/>
        </p:nvCxnSpPr>
        <p:spPr>
          <a:xfrm flipV="1">
            <a:off x="5595641" y="754433"/>
            <a:ext cx="0" cy="817299"/>
          </a:xfrm>
          <a:prstGeom prst="straightConnector1">
            <a:avLst/>
          </a:prstGeom>
          <a:ln>
            <a:solidFill>
              <a:srgbClr val="0086EE"/>
            </a:solidFill>
            <a:tailEnd type="arrow"/>
          </a:ln>
          <a:effectLst>
            <a:outerShdw blurRad="40000" dist="20000" dir="5400000" rotWithShape="0">
              <a:srgbClr val="492C5D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111194" y="754433"/>
            <a:ext cx="517059" cy="817299"/>
          </a:xfrm>
          <a:prstGeom prst="straightConnector1">
            <a:avLst/>
          </a:prstGeom>
          <a:ln>
            <a:solidFill>
              <a:srgbClr val="0086EE"/>
            </a:solidFill>
            <a:tailEnd type="arrow"/>
          </a:ln>
          <a:effectLst>
            <a:outerShdw blurRad="40000" dist="20000" dir="5400000" rotWithShape="0">
              <a:srgbClr val="492C5D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28331" y="1571732"/>
            <a:ext cx="3734620" cy="509244"/>
          </a:xfrm>
          <a:prstGeom prst="rect">
            <a:avLst/>
          </a:prstGeom>
          <a:solidFill>
            <a:srgbClr val="0086EE"/>
          </a:solidFill>
          <a:ln>
            <a:noFill/>
          </a:ln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Avenir Book"/>
                <a:cs typeface="Avenir Book"/>
              </a:rPr>
              <a:t>Links for prospective students</a:t>
            </a:r>
            <a:endParaRPr lang="en-US" sz="2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413970" y="1068781"/>
            <a:ext cx="314361" cy="1214888"/>
          </a:xfrm>
          <a:prstGeom prst="straightConnector1">
            <a:avLst/>
          </a:prstGeom>
          <a:ln>
            <a:solidFill>
              <a:srgbClr val="0086EE"/>
            </a:solidFill>
            <a:tailEnd type="arrow"/>
          </a:ln>
          <a:effectLst>
            <a:outerShdw blurRad="40000" dist="20000" dir="5400000" rotWithShape="0">
              <a:srgbClr val="492C5D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68172" y="2283669"/>
            <a:ext cx="3043022" cy="509244"/>
          </a:xfrm>
          <a:prstGeom prst="rect">
            <a:avLst/>
          </a:prstGeom>
          <a:solidFill>
            <a:srgbClr val="0086EE"/>
          </a:solidFill>
          <a:ln>
            <a:noFill/>
          </a:ln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Avenir Book"/>
                <a:cs typeface="Avenir Book"/>
              </a:rPr>
              <a:t>So where does this go?</a:t>
            </a:r>
            <a:endParaRPr lang="en-US" sz="2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22" name="Picture 21" descr="admiss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1" y="2869870"/>
            <a:ext cx="9147911" cy="797762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34135" y="1122099"/>
            <a:ext cx="3043022" cy="509244"/>
          </a:xfrm>
          <a:prstGeom prst="rect">
            <a:avLst/>
          </a:prstGeom>
          <a:solidFill>
            <a:srgbClr val="0086EE"/>
          </a:solidFill>
          <a:ln>
            <a:noFill/>
          </a:ln>
          <a:effectLst>
            <a:outerShdw blurRad="50800" dist="38100" dir="2700000" algn="tl" rotWithShape="0">
              <a:srgbClr val="492C5D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Avenir Book"/>
                <a:cs typeface="Avenir Book"/>
              </a:rPr>
              <a:t>How much does it cost?</a:t>
            </a:r>
            <a:endParaRPr lang="en-US" sz="20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8851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Simplified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2435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Evergreen’s Core Value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44043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dmiss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83" y="0"/>
            <a:ext cx="5898034" cy="5143500"/>
          </a:xfrm>
          <a:prstGeom prst="rect">
            <a:avLst/>
          </a:prstGeom>
        </p:spPr>
      </p:pic>
      <p:pic>
        <p:nvPicPr>
          <p:cNvPr id="6" name="Picture 5" descr="Under-Construction-by-Nicolas-Raymond---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28" y="0"/>
            <a:ext cx="7290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Sign by Nicolas Raymond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437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bout-header-ol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33"/>
            <a:ext cx="9144000" cy="4720035"/>
          </a:xfrm>
          <a:prstGeom prst="rect">
            <a:avLst/>
          </a:prstGeom>
        </p:spPr>
      </p:pic>
      <p:pic>
        <p:nvPicPr>
          <p:cNvPr id="3" name="Picture 2" descr="about-header-n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33"/>
            <a:ext cx="9144000" cy="4720035"/>
          </a:xfrm>
          <a:prstGeom prst="rect">
            <a:avLst/>
          </a:prstGeom>
        </p:spPr>
      </p:pic>
      <p:pic>
        <p:nvPicPr>
          <p:cNvPr id="4" name="Picture 3" descr="about-newe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733"/>
            <a:ext cx="91440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4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C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Iterative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613780"/>
            <a:ext cx="2435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FF"/>
                </a:solidFill>
                <a:latin typeface="Chaparral Pro"/>
                <a:cs typeface="Chaparral Pro"/>
              </a:rPr>
              <a:t>Evergreen’s Core Value</a:t>
            </a:r>
            <a:endParaRPr lang="en-US" sz="2000" i="1" dirty="0">
              <a:solidFill>
                <a:srgbClr val="FFFFFF"/>
              </a:solidFill>
              <a:latin typeface="Chaparral Pro"/>
              <a:cs typeface="Chaparral Pro"/>
            </a:endParaRPr>
          </a:p>
        </p:txBody>
      </p:sp>
    </p:spTree>
    <p:extLst>
      <p:ext uri="{BB962C8B-B14F-4D97-AF65-F5344CB8AC3E}">
        <p14:creationId xmlns:p14="http://schemas.microsoft.com/office/powerpoint/2010/main" val="228046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93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9600" dirty="0" smtClean="0">
                <a:solidFill>
                  <a:srgbClr val="FFFFFF"/>
                </a:solidFill>
                <a:latin typeface="Avenir Black"/>
                <a:cs typeface="Avenir Black"/>
              </a:rPr>
              <a:t>Communicate Your Core Values</a:t>
            </a:r>
            <a:endParaRPr lang="en-US" sz="96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404559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or's Well by Bill You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036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latin typeface="Avenir Light"/>
                <a:cs typeface="Avenir Light"/>
              </a:rPr>
              <a:t>Photo </a:t>
            </a:r>
            <a:r>
              <a:rPr lang="en-US" sz="800" dirty="0" smtClean="0">
                <a:latin typeface="Avenir Light"/>
                <a:cs typeface="Avenir Light"/>
              </a:rPr>
              <a:t>by </a:t>
            </a:r>
            <a:r>
              <a:rPr lang="en-US" sz="800" dirty="0" smtClean="0">
                <a:latin typeface="Avenir Light"/>
                <a:cs typeface="Avenir Light"/>
              </a:rPr>
              <a:t>Bill Young</a:t>
            </a:r>
            <a:endParaRPr lang="en-US" sz="8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360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merican Bald Eagle by belgianchocol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630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latin typeface="Avenir Light"/>
                <a:cs typeface="Avenir Light"/>
              </a:rPr>
              <a:t>Photo by </a:t>
            </a:r>
            <a:r>
              <a:rPr lang="en-US" sz="800" dirty="0" err="1" smtClean="0">
                <a:latin typeface="Avenir Light"/>
                <a:cs typeface="Avenir Light"/>
              </a:rPr>
              <a:t>belgiancholate</a:t>
            </a:r>
            <a:endParaRPr lang="en-US" sz="800" dirty="0">
              <a:latin typeface="Avenir Light"/>
              <a:cs typeface="Avenir Light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189835"/>
            <a:ext cx="8229600" cy="276383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 smtClean="0">
                <a:solidFill>
                  <a:srgbClr val="FFFFFF"/>
                </a:solidFill>
                <a:latin typeface="Avenir Black"/>
                <a:cs typeface="Avenir Black"/>
              </a:rPr>
              <a:t>Is it good for the user?</a:t>
            </a:r>
            <a:endParaRPr lang="en-US" sz="8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56986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acuzzi by Risto Kuulasma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4664"/>
            <a:ext cx="9144000" cy="6093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Risto</a:t>
            </a:r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Kuulasmaa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535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eworks by Pic Basem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Pic Basement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189835"/>
            <a:ext cx="8229600" cy="276383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 smtClean="0">
                <a:solidFill>
                  <a:srgbClr val="FFFFFF"/>
                </a:solidFill>
                <a:latin typeface="Avenir Black"/>
                <a:cs typeface="Avenir Black"/>
              </a:rPr>
              <a:t>Can we expect good results?</a:t>
            </a:r>
            <a:endParaRPr lang="en-US" sz="8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93496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n Franklin by Andrew Malo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4951"/>
            <a:ext cx="9144000" cy="6095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  <a:latin typeface="Avenir Light"/>
                <a:cs typeface="Avenir Light"/>
              </a:rPr>
              <a:t>Photo by Andrew Malone</a:t>
            </a:r>
            <a:endParaRPr lang="en-US" sz="800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457200" y="1189835"/>
            <a:ext cx="8229600" cy="276383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 smtClean="0">
                <a:solidFill>
                  <a:srgbClr val="FFFFFF"/>
                </a:solidFill>
                <a:latin typeface="Avenir Black"/>
                <a:cs typeface="Avenir Black"/>
              </a:rPr>
              <a:t>Is it just the right info?</a:t>
            </a:r>
            <a:endParaRPr lang="en-US" sz="8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61222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triotism by Zach Dischn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7807"/>
            <a:ext cx="9144000" cy="609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Zach </a:t>
            </a:r>
            <a:r>
              <a:rPr lang="en-US" sz="8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Dischner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57200" y="1189835"/>
            <a:ext cx="8229600" cy="276383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000" dirty="0" smtClean="0">
                <a:solidFill>
                  <a:srgbClr val="FFFFFF"/>
                </a:solidFill>
                <a:latin typeface="Avenir Black"/>
                <a:cs typeface="Avenir Black"/>
              </a:rPr>
              <a:t>Is it better than what we have?</a:t>
            </a:r>
            <a:endParaRPr lang="en-US" sz="8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45432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merican Bald Eagle by belgianchocol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8950"/>
            <a:ext cx="4580466" cy="3435350"/>
          </a:xfrm>
          <a:prstGeom prst="rect">
            <a:avLst/>
          </a:prstGeom>
        </p:spPr>
      </p:pic>
      <p:pic>
        <p:nvPicPr>
          <p:cNvPr id="2" name="Picture 1" descr="Patriotism by Zach Dischn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63199"/>
            <a:ext cx="4724400" cy="3149600"/>
          </a:xfrm>
          <a:prstGeom prst="rect">
            <a:avLst/>
          </a:prstGeom>
        </p:spPr>
      </p:pic>
      <p:pic>
        <p:nvPicPr>
          <p:cNvPr id="6" name="Picture 5" descr="Fireworks by Pic Basemen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-700134"/>
            <a:ext cx="4724400" cy="3149600"/>
          </a:xfrm>
          <a:prstGeom prst="rect">
            <a:avLst/>
          </a:prstGeom>
        </p:spPr>
      </p:pic>
      <p:pic>
        <p:nvPicPr>
          <p:cNvPr id="4" name="Picture 3" descr="Ben Franklin by Andrew Malon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049" y="2449466"/>
            <a:ext cx="4565649" cy="30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5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426381"/>
            <a:ext cx="9144000" cy="1717119"/>
          </a:xfrm>
          <a:prstGeom prst="rect">
            <a:avLst/>
          </a:prstGeom>
          <a:solidFill>
            <a:srgbClr val="492C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Communicate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15025"/>
            <a:ext cx="9144000" cy="1711355"/>
          </a:xfrm>
          <a:prstGeom prst="rect">
            <a:avLst/>
          </a:prstGeom>
          <a:solidFill>
            <a:srgbClr val="4C08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Demonstrate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9144000" cy="1715023"/>
          </a:xfrm>
          <a:prstGeom prst="rect">
            <a:avLst/>
          </a:prstGeom>
          <a:solidFill>
            <a:srgbClr val="64933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/>
            <a:r>
              <a:rPr lang="en-US" sz="5400" dirty="0" smtClean="0">
                <a:solidFill>
                  <a:schemeClr val="bg1"/>
                </a:solidFill>
                <a:latin typeface="Avenir Black"/>
                <a:cs typeface="Avenir Black"/>
              </a:rPr>
              <a:t>Determine</a:t>
            </a:r>
            <a:endParaRPr lang="en-US" sz="5400" dirty="0">
              <a:solidFill>
                <a:schemeClr val="bg1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05149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83390"/>
            <a:ext cx="8229600" cy="2763830"/>
          </a:xfrm>
        </p:spPr>
        <p:txBody>
          <a:bodyPr>
            <a:noAutofit/>
          </a:bodyPr>
          <a:lstStyle/>
          <a:p>
            <a:pPr algn="l"/>
            <a:r>
              <a:rPr lang="en-US" sz="8000" dirty="0" smtClean="0">
                <a:solidFill>
                  <a:srgbClr val="FFFFFF"/>
                </a:solidFill>
                <a:latin typeface="Avenir Black"/>
                <a:cs typeface="Avenir Black"/>
              </a:rPr>
              <a:t>In conclusion a good time was had by all.</a:t>
            </a:r>
            <a:endParaRPr lang="en-US" sz="8000" dirty="0">
              <a:solidFill>
                <a:srgbClr val="FFFFFF"/>
              </a:solidFill>
              <a:latin typeface="Avenir Black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4208335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er by Warrick Bay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0264"/>
            <a:ext cx="9155646" cy="6103764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 flipH="1">
            <a:off x="540701" y="591262"/>
            <a:ext cx="1986767" cy="1307394"/>
          </a:xfrm>
          <a:prstGeom prst="wedgeEllipseCallout">
            <a:avLst>
              <a:gd name="adj1" fmla="val -80326"/>
              <a:gd name="adj2" fmla="val 65385"/>
            </a:avLst>
          </a:prstGeom>
          <a:solidFill>
            <a:schemeClr val="bg1"/>
          </a:solidFill>
          <a:ln>
            <a:solidFill>
              <a:srgbClr val="492C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Noteworthy Light"/>
                <a:cs typeface="Noteworthy Light"/>
              </a:rPr>
              <a:t>Where’s my link on the homepage?</a:t>
            </a:r>
            <a:endParaRPr lang="en-US" dirty="0">
              <a:solidFill>
                <a:srgbClr val="000000"/>
              </a:solidFill>
              <a:latin typeface="Noteworthy Light"/>
              <a:cs typeface="Noteworthy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  <a:latin typeface="Avenir Light"/>
                <a:cs typeface="Avenir Light"/>
              </a:rPr>
              <a:t>Photo by Warrick </a:t>
            </a:r>
            <a:r>
              <a:rPr lang="en-US" sz="800" dirty="0" err="1" smtClean="0">
                <a:solidFill>
                  <a:srgbClr val="000000"/>
                </a:solidFill>
                <a:latin typeface="Avenir Light"/>
                <a:cs typeface="Avenir Light"/>
              </a:rPr>
              <a:t>Bayman</a:t>
            </a:r>
            <a:endParaRPr lang="en-US" sz="800" dirty="0">
              <a:solidFill>
                <a:srgbClr val="000000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148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eers! by Abdul Rah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6820"/>
            <a:ext cx="9144000" cy="542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2290" y="3008724"/>
            <a:ext cx="307777" cy="199719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00" dirty="0" smtClean="0">
                <a:solidFill>
                  <a:srgbClr val="FFFFFF"/>
                </a:solidFill>
                <a:latin typeface="Avenir Light"/>
                <a:cs typeface="Avenir Light"/>
              </a:rPr>
              <a:t>Photo by </a:t>
            </a:r>
            <a:r>
              <a:rPr lang="en-US" sz="800" dirty="0" err="1">
                <a:solidFill>
                  <a:srgbClr val="FFFFFF"/>
                </a:solidFill>
                <a:latin typeface="Avenir Light"/>
                <a:cs typeface="Avenir Light"/>
              </a:rPr>
              <a:t>Anirudh</a:t>
            </a:r>
            <a:r>
              <a:rPr lang="en-US" sz="800" dirty="0">
                <a:solidFill>
                  <a:srgbClr val="FFFFFF"/>
                </a:solidFill>
                <a:latin typeface="Avenir Light"/>
                <a:cs typeface="Avenir Light"/>
              </a:rPr>
              <a:t> </a:t>
            </a:r>
            <a:r>
              <a:rPr lang="en-US" sz="800" dirty="0" err="1">
                <a:solidFill>
                  <a:srgbClr val="FFFFFF"/>
                </a:solidFill>
                <a:latin typeface="Avenir Light"/>
                <a:cs typeface="Avenir Light"/>
              </a:rPr>
              <a:t>Koul</a:t>
            </a:r>
            <a:endParaRPr lang="en-US" sz="8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10" name="Oval Callout 9"/>
          <p:cNvSpPr/>
          <p:nvPr/>
        </p:nvSpPr>
        <p:spPr>
          <a:xfrm flipH="1">
            <a:off x="559563" y="308350"/>
            <a:ext cx="1804436" cy="1307394"/>
          </a:xfrm>
          <a:prstGeom prst="wedgeEllipseCallout">
            <a:avLst>
              <a:gd name="adj1" fmla="val 4168"/>
              <a:gd name="adj2" fmla="val 127899"/>
            </a:avLst>
          </a:prstGeom>
          <a:solidFill>
            <a:schemeClr val="bg1"/>
          </a:solidFill>
          <a:ln>
            <a:solidFill>
              <a:srgbClr val="492C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Noteworthy Light"/>
                <a:cs typeface="Noteworthy Light"/>
              </a:rPr>
              <a:t>Where’s my link on the homepage?</a:t>
            </a:r>
            <a:endParaRPr lang="en-US" dirty="0">
              <a:solidFill>
                <a:srgbClr val="000000"/>
              </a:solidFill>
              <a:latin typeface="Noteworthy Light"/>
              <a:cs typeface="Noteworthy Light"/>
            </a:endParaRPr>
          </a:p>
        </p:txBody>
      </p:sp>
      <p:sp>
        <p:nvSpPr>
          <p:cNvPr id="11" name="Oval Callout 10"/>
          <p:cNvSpPr/>
          <p:nvPr/>
        </p:nvSpPr>
        <p:spPr>
          <a:xfrm flipH="1">
            <a:off x="2044856" y="1428939"/>
            <a:ext cx="1394261" cy="821785"/>
          </a:xfrm>
          <a:prstGeom prst="wedgeEllipseCallout">
            <a:avLst>
              <a:gd name="adj1" fmla="val 4168"/>
              <a:gd name="adj2" fmla="val 127899"/>
            </a:avLst>
          </a:prstGeom>
          <a:solidFill>
            <a:schemeClr val="bg1"/>
          </a:solidFill>
          <a:ln>
            <a:solidFill>
              <a:srgbClr val="492C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Noteworthy Light"/>
                <a:cs typeface="Noteworthy Light"/>
              </a:rPr>
              <a:t>Where’s my link on the homepage?</a:t>
            </a:r>
            <a:endParaRPr lang="en-US" sz="1400" dirty="0">
              <a:solidFill>
                <a:srgbClr val="000000"/>
              </a:solidFill>
              <a:latin typeface="Noteworthy Light"/>
              <a:cs typeface="Noteworthy Light"/>
            </a:endParaRPr>
          </a:p>
        </p:txBody>
      </p:sp>
      <p:sp>
        <p:nvSpPr>
          <p:cNvPr id="12" name="Oval Callout 11"/>
          <p:cNvSpPr/>
          <p:nvPr/>
        </p:nvSpPr>
        <p:spPr>
          <a:xfrm flipH="1">
            <a:off x="3168767" y="432285"/>
            <a:ext cx="1648761" cy="1183459"/>
          </a:xfrm>
          <a:prstGeom prst="wedgeEllipseCallout">
            <a:avLst>
              <a:gd name="adj1" fmla="val -16718"/>
              <a:gd name="adj2" fmla="val 136555"/>
            </a:avLst>
          </a:prstGeom>
          <a:solidFill>
            <a:schemeClr val="bg1"/>
          </a:solidFill>
          <a:ln>
            <a:solidFill>
              <a:srgbClr val="492C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Noteworthy Light"/>
                <a:cs typeface="Noteworthy Light"/>
              </a:rPr>
              <a:t>Where’s my link on the homepage?</a:t>
            </a:r>
            <a:endParaRPr lang="en-US" sz="1600" dirty="0">
              <a:solidFill>
                <a:srgbClr val="000000"/>
              </a:solidFill>
              <a:latin typeface="Noteworthy Light"/>
              <a:cs typeface="Noteworthy Light"/>
            </a:endParaRPr>
          </a:p>
        </p:txBody>
      </p:sp>
      <p:sp>
        <p:nvSpPr>
          <p:cNvPr id="13" name="Oval Callout 12"/>
          <p:cNvSpPr/>
          <p:nvPr/>
        </p:nvSpPr>
        <p:spPr>
          <a:xfrm flipH="1">
            <a:off x="5227705" y="1018046"/>
            <a:ext cx="1394261" cy="821785"/>
          </a:xfrm>
          <a:prstGeom prst="wedgeEllipseCallout">
            <a:avLst>
              <a:gd name="adj1" fmla="val 4168"/>
              <a:gd name="adj2" fmla="val 127899"/>
            </a:avLst>
          </a:prstGeom>
          <a:solidFill>
            <a:schemeClr val="bg1"/>
          </a:solidFill>
          <a:ln>
            <a:solidFill>
              <a:srgbClr val="492C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Noteworthy Light"/>
                <a:cs typeface="Noteworthy Light"/>
              </a:rPr>
              <a:t>Where’s my link on the homepage?</a:t>
            </a:r>
            <a:endParaRPr lang="en-US" sz="1400" dirty="0">
              <a:solidFill>
                <a:srgbClr val="000000"/>
              </a:solidFill>
              <a:latin typeface="Noteworthy Light"/>
              <a:cs typeface="Noteworthy Light"/>
            </a:endParaRPr>
          </a:p>
        </p:txBody>
      </p:sp>
      <p:sp>
        <p:nvSpPr>
          <p:cNvPr id="14" name="Oval Callout 13"/>
          <p:cNvSpPr/>
          <p:nvPr/>
        </p:nvSpPr>
        <p:spPr>
          <a:xfrm flipH="1">
            <a:off x="6947396" y="177838"/>
            <a:ext cx="1824893" cy="1307394"/>
          </a:xfrm>
          <a:prstGeom prst="wedgeEllipseCallout">
            <a:avLst>
              <a:gd name="adj1" fmla="val 21257"/>
              <a:gd name="adj2" fmla="val 125975"/>
            </a:avLst>
          </a:prstGeom>
          <a:solidFill>
            <a:schemeClr val="bg1"/>
          </a:solidFill>
          <a:ln>
            <a:solidFill>
              <a:srgbClr val="492C5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Noteworthy Light"/>
                <a:cs typeface="Noteworthy Light"/>
              </a:rPr>
              <a:t>Where’s my link on the homepage?</a:t>
            </a:r>
            <a:endParaRPr lang="en-US" dirty="0">
              <a:solidFill>
                <a:srgbClr val="000000"/>
              </a:solidFill>
              <a:latin typeface="Noteworthy Light"/>
              <a:cs typeface="Noteworth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604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10391</TotalTime>
  <Words>2261</Words>
  <Application>Microsoft Macintosh PowerPoint</Application>
  <PresentationFormat>On-screen Show (16:9)</PresentationFormat>
  <Paragraphs>611</Paragraphs>
  <Slides>75</Slides>
  <Notes>74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Establishing Your Core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Justin McDowell</vt:lpstr>
      <vt:lpstr>PowerPoint Presentation</vt:lpstr>
      <vt:lpstr>launching </vt:lpstr>
      <vt:lpstr>Unmatched expectations</vt:lpstr>
      <vt:lpstr>PowerPoint Presentation</vt:lpstr>
      <vt:lpstr>Core values</vt:lpstr>
      <vt:lpstr>Developer joke</vt:lpstr>
      <vt:lpstr>PowerPoint Presentation</vt:lpstr>
      <vt:lpstr>Determine Your Core Values</vt:lpstr>
      <vt:lpstr>What will help you settle political battles?</vt:lpstr>
      <vt:lpstr>PowerPoint Presentation</vt:lpstr>
      <vt:lpstr>PowerPoint Presentation</vt:lpstr>
      <vt:lpstr>PowerPoint Presentation</vt:lpstr>
      <vt:lpstr>Priority of Constituencies</vt:lpstr>
      <vt:lpstr>Priority of Constituencies</vt:lpstr>
      <vt:lpstr>In case of conflict, consider users over authors over implementors over specifiers over theoretical purity.”</vt:lpstr>
      <vt:lpstr>PowerPoint Presentation</vt:lpstr>
      <vt:lpstr>PowerPoint Presentation</vt:lpstr>
      <vt:lpstr>Utility</vt:lpstr>
      <vt:lpstr>1. Company vision 2. Strategic plan 3. Product-focused 4. Sales-focused</vt:lpstr>
      <vt:lpstr>What will help your organization achieve its goal?</vt:lpstr>
      <vt:lpstr>PowerPoint Presentation</vt:lpstr>
      <vt:lpstr>Priceline: 52 taps over 102 s</vt:lpstr>
      <vt:lpstr>Speed</vt:lpstr>
      <vt:lpstr>1. Compelling 2. Interactive 3. Teachable 4. Always be Closing</vt:lpstr>
      <vt:lpstr>Turn lemons into lemonade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Fidelity</vt:lpstr>
      <vt:lpstr>1. Respectful 2. Honest 3. Rock Solid Dependability 4. Optimistic</vt:lpstr>
      <vt:lpstr>What motivates your boss?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Fashionable 2. Cool 3. Newsworthy 4. Attractive to advertisers</vt:lpstr>
      <vt:lpstr>Demonstrate Your Core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User-focused</vt:lpstr>
      <vt:lpstr>PowerPoint Presentation</vt:lpstr>
      <vt:lpstr>Data-driven</vt:lpstr>
      <vt:lpstr>PowerPoint Presentation</vt:lpstr>
      <vt:lpstr>Simplified</vt:lpstr>
      <vt:lpstr>PowerPoint Presentation</vt:lpstr>
      <vt:lpstr>PowerPoint Presentation</vt:lpstr>
      <vt:lpstr>Iterative</vt:lpstr>
      <vt:lpstr>Communicate Your Core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conclusion a good time was had by all.</vt:lpstr>
    </vt:vector>
  </TitlesOfParts>
  <Company>The Evergreen State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TESC</dc:creator>
  <cp:lastModifiedBy>TESC</cp:lastModifiedBy>
  <cp:revision>243</cp:revision>
  <dcterms:created xsi:type="dcterms:W3CDTF">2015-02-13T20:02:15Z</dcterms:created>
  <dcterms:modified xsi:type="dcterms:W3CDTF">2015-02-21T01:23:50Z</dcterms:modified>
</cp:coreProperties>
</file>